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95" r:id="rId12"/>
    <p:sldId id="298" r:id="rId13"/>
    <p:sldId id="301" r:id="rId14"/>
    <p:sldId id="267" r:id="rId15"/>
    <p:sldId id="290" r:id="rId16"/>
    <p:sldId id="291" r:id="rId17"/>
    <p:sldId id="292" r:id="rId18"/>
    <p:sldId id="293" r:id="rId19"/>
    <p:sldId id="296" r:id="rId20"/>
    <p:sldId id="294" r:id="rId21"/>
    <p:sldId id="297" r:id="rId22"/>
    <p:sldId id="268" r:id="rId23"/>
    <p:sldId id="30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491"/>
    <p:restoredTop sz="80045"/>
  </p:normalViewPr>
  <p:slideViewPr>
    <p:cSldViewPr snapToGrid="0">
      <p:cViewPr varScale="1">
        <p:scale>
          <a:sx n="90" d="100"/>
          <a:sy n="90" d="100"/>
        </p:scale>
        <p:origin x="75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EA20FD-2907-7F4D-B6EF-9DECFF7128A3}"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en-GB"/>
        </a:p>
      </dgm:t>
    </dgm:pt>
    <dgm:pt modelId="{68B228E5-FB02-FD4C-A590-AE1C3E656519}">
      <dgm:prSet phldrT="[Text]"/>
      <dgm:spPr/>
      <dgm:t>
        <a:bodyPr/>
        <a:lstStyle/>
        <a:p>
          <a:r>
            <a:rPr lang="en-GB" dirty="0"/>
            <a:t>Metadata</a:t>
          </a:r>
        </a:p>
      </dgm:t>
    </dgm:pt>
    <dgm:pt modelId="{AE7D87AC-9D65-874E-AD9F-11D1706D59F7}" type="parTrans" cxnId="{33C2456A-B462-7343-AE2C-873C7A4B08A0}">
      <dgm:prSet/>
      <dgm:spPr/>
      <dgm:t>
        <a:bodyPr/>
        <a:lstStyle/>
        <a:p>
          <a:endParaRPr lang="en-GB"/>
        </a:p>
      </dgm:t>
    </dgm:pt>
    <dgm:pt modelId="{0BEDC860-0DD6-EE49-A4D3-50E9E5D25EA2}" type="sibTrans" cxnId="{33C2456A-B462-7343-AE2C-873C7A4B08A0}">
      <dgm:prSet/>
      <dgm:spPr/>
      <dgm:t>
        <a:bodyPr/>
        <a:lstStyle/>
        <a:p>
          <a:endParaRPr lang="en-GB"/>
        </a:p>
      </dgm:t>
    </dgm:pt>
    <dgm:pt modelId="{E5F1A79C-CC2E-504F-9AF1-0297C80DBB54}">
      <dgm:prSet phldrT="[Text]" phldr="1"/>
      <dgm:spPr/>
      <dgm:t>
        <a:bodyPr/>
        <a:lstStyle/>
        <a:p>
          <a:endParaRPr lang="en-GB" dirty="0"/>
        </a:p>
      </dgm:t>
    </dgm:pt>
    <dgm:pt modelId="{5D4599DC-7D42-494E-8FCE-9FA18CBEE6D3}" type="parTrans" cxnId="{A37BD682-5EA1-9644-9CB3-E8707161446D}">
      <dgm:prSet/>
      <dgm:spPr/>
      <dgm:t>
        <a:bodyPr/>
        <a:lstStyle/>
        <a:p>
          <a:endParaRPr lang="en-GB"/>
        </a:p>
      </dgm:t>
    </dgm:pt>
    <dgm:pt modelId="{C8392C1D-1B5B-2A4B-9606-E6A15A882ED4}" type="sibTrans" cxnId="{A37BD682-5EA1-9644-9CB3-E8707161446D}">
      <dgm:prSet/>
      <dgm:spPr/>
      <dgm:t>
        <a:bodyPr/>
        <a:lstStyle/>
        <a:p>
          <a:endParaRPr lang="en-GB"/>
        </a:p>
      </dgm:t>
    </dgm:pt>
    <dgm:pt modelId="{83089EF5-94E9-B240-9048-5A303CC52EEE}">
      <dgm:prSet phldrT="[Text]"/>
      <dgm:spPr/>
      <dgm:t>
        <a:bodyPr/>
        <a:lstStyle/>
        <a:p>
          <a:r>
            <a:rPr lang="en-GB" dirty="0"/>
            <a:t>Explanation of abstract concepts</a:t>
          </a:r>
        </a:p>
      </dgm:t>
    </dgm:pt>
    <dgm:pt modelId="{28681BC8-8B09-7546-926C-56BCAABDAB0C}" type="parTrans" cxnId="{F9FFFF2D-FF45-9742-8208-F65D32DF8F7D}">
      <dgm:prSet/>
      <dgm:spPr/>
      <dgm:t>
        <a:bodyPr/>
        <a:lstStyle/>
        <a:p>
          <a:endParaRPr lang="en-GB"/>
        </a:p>
      </dgm:t>
    </dgm:pt>
    <dgm:pt modelId="{FBD7A386-D2F2-044E-831E-5EFFD7B5F5C6}" type="sibTrans" cxnId="{F9FFFF2D-FF45-9742-8208-F65D32DF8F7D}">
      <dgm:prSet/>
      <dgm:spPr/>
      <dgm:t>
        <a:bodyPr/>
        <a:lstStyle/>
        <a:p>
          <a:endParaRPr lang="en-GB"/>
        </a:p>
      </dgm:t>
    </dgm:pt>
    <dgm:pt modelId="{C18EC407-D5C5-3E4B-9FA1-71356567E982}">
      <dgm:prSet phldrT="[Text]" phldr="1"/>
      <dgm:spPr/>
      <dgm:t>
        <a:bodyPr/>
        <a:lstStyle/>
        <a:p>
          <a:endParaRPr lang="en-GB"/>
        </a:p>
      </dgm:t>
    </dgm:pt>
    <dgm:pt modelId="{D8469577-B980-CE47-8CB9-C974CE6B6C44}" type="parTrans" cxnId="{3911C2A7-38FE-F245-B55A-A1161EEF09A9}">
      <dgm:prSet/>
      <dgm:spPr/>
      <dgm:t>
        <a:bodyPr/>
        <a:lstStyle/>
        <a:p>
          <a:endParaRPr lang="en-GB"/>
        </a:p>
      </dgm:t>
    </dgm:pt>
    <dgm:pt modelId="{F6CFD146-824B-0F42-8AF2-2AAAF2C649B8}" type="sibTrans" cxnId="{3911C2A7-38FE-F245-B55A-A1161EEF09A9}">
      <dgm:prSet/>
      <dgm:spPr/>
      <dgm:t>
        <a:bodyPr/>
        <a:lstStyle/>
        <a:p>
          <a:endParaRPr lang="en-GB"/>
        </a:p>
      </dgm:t>
    </dgm:pt>
    <dgm:pt modelId="{D1E5B910-3B8F-9546-9087-8857CE944B2D}">
      <dgm:prSet phldrT="[Text]"/>
      <dgm:spPr/>
      <dgm:t>
        <a:bodyPr/>
        <a:lstStyle/>
        <a:p>
          <a:r>
            <a:rPr lang="en-GB" dirty="0"/>
            <a:t>Example Q&amp;As</a:t>
          </a:r>
        </a:p>
      </dgm:t>
    </dgm:pt>
    <dgm:pt modelId="{EE181824-6655-8E49-B229-38A1FEF953B7}" type="parTrans" cxnId="{1C9A2EBE-73EF-2E42-859C-F1A3A64BB611}">
      <dgm:prSet/>
      <dgm:spPr/>
      <dgm:t>
        <a:bodyPr/>
        <a:lstStyle/>
        <a:p>
          <a:endParaRPr lang="en-GB"/>
        </a:p>
      </dgm:t>
    </dgm:pt>
    <dgm:pt modelId="{0A57148C-09DE-3C46-A5C2-CA4F414025E0}" type="sibTrans" cxnId="{1C9A2EBE-73EF-2E42-859C-F1A3A64BB611}">
      <dgm:prSet/>
      <dgm:spPr/>
      <dgm:t>
        <a:bodyPr/>
        <a:lstStyle/>
        <a:p>
          <a:endParaRPr lang="en-GB"/>
        </a:p>
      </dgm:t>
    </dgm:pt>
    <dgm:pt modelId="{753B2A34-CF69-9C40-9D30-89D1EFCBC6F7}">
      <dgm:prSet phldrT="[Text]" phldr="1"/>
      <dgm:spPr/>
      <dgm:t>
        <a:bodyPr/>
        <a:lstStyle/>
        <a:p>
          <a:endParaRPr lang="en-GB"/>
        </a:p>
      </dgm:t>
    </dgm:pt>
    <dgm:pt modelId="{F7B3E87A-1225-8644-9E22-2729964BB2A4}" type="parTrans" cxnId="{4E38E528-43F1-0643-9E39-A00AED1215E4}">
      <dgm:prSet/>
      <dgm:spPr/>
      <dgm:t>
        <a:bodyPr/>
        <a:lstStyle/>
        <a:p>
          <a:endParaRPr lang="en-GB"/>
        </a:p>
      </dgm:t>
    </dgm:pt>
    <dgm:pt modelId="{0E0D4AAF-1F06-1E42-AA61-FEEF78BAC036}" type="sibTrans" cxnId="{4E38E528-43F1-0643-9E39-A00AED1215E4}">
      <dgm:prSet/>
      <dgm:spPr/>
      <dgm:t>
        <a:bodyPr/>
        <a:lstStyle/>
        <a:p>
          <a:endParaRPr lang="en-GB"/>
        </a:p>
      </dgm:t>
    </dgm:pt>
    <dgm:pt modelId="{E3B48A47-D086-6E4F-99B5-9463E2C8EB5C}">
      <dgm:prSet phldrT="[Text]"/>
      <dgm:spPr/>
      <dgm:t>
        <a:bodyPr/>
        <a:lstStyle/>
        <a:p>
          <a:endParaRPr lang="en-GB" dirty="0"/>
        </a:p>
      </dgm:t>
    </dgm:pt>
    <dgm:pt modelId="{8B6B9C4C-93E7-BA41-BA3D-FDAA8251E9AE}" type="parTrans" cxnId="{E2A5DDE6-FA58-9740-A305-943627D159B8}">
      <dgm:prSet/>
      <dgm:spPr/>
      <dgm:t>
        <a:bodyPr/>
        <a:lstStyle/>
        <a:p>
          <a:endParaRPr lang="en-GB"/>
        </a:p>
      </dgm:t>
    </dgm:pt>
    <dgm:pt modelId="{199F1253-BB04-0743-9788-BD11BA5006C0}" type="sibTrans" cxnId="{E2A5DDE6-FA58-9740-A305-943627D159B8}">
      <dgm:prSet/>
      <dgm:spPr/>
      <dgm:t>
        <a:bodyPr/>
        <a:lstStyle/>
        <a:p>
          <a:endParaRPr lang="en-GB"/>
        </a:p>
      </dgm:t>
    </dgm:pt>
    <dgm:pt modelId="{3B5D6D01-5357-BC48-B3C0-B7384E66C800}" type="pres">
      <dgm:prSet presAssocID="{FCEA20FD-2907-7F4D-B6EF-9DECFF7128A3}" presName="linearFlow" presStyleCnt="0">
        <dgm:presLayoutVars>
          <dgm:dir/>
          <dgm:animLvl val="lvl"/>
          <dgm:resizeHandles val="exact"/>
        </dgm:presLayoutVars>
      </dgm:prSet>
      <dgm:spPr/>
    </dgm:pt>
    <dgm:pt modelId="{412450CA-5E76-7549-9958-325378AD2348}" type="pres">
      <dgm:prSet presAssocID="{68B228E5-FB02-FD4C-A590-AE1C3E656519}" presName="composite" presStyleCnt="0"/>
      <dgm:spPr/>
    </dgm:pt>
    <dgm:pt modelId="{311F21C2-1720-D042-9C42-663DBCADED15}" type="pres">
      <dgm:prSet presAssocID="{68B228E5-FB02-FD4C-A590-AE1C3E656519}" presName="parTx" presStyleLbl="node1" presStyleIdx="0" presStyleCnt="3">
        <dgm:presLayoutVars>
          <dgm:chMax val="0"/>
          <dgm:chPref val="0"/>
          <dgm:bulletEnabled val="1"/>
        </dgm:presLayoutVars>
      </dgm:prSet>
      <dgm:spPr/>
    </dgm:pt>
    <dgm:pt modelId="{C5E67BEB-CA9A-1B45-94F4-9A365DE11AEF}" type="pres">
      <dgm:prSet presAssocID="{68B228E5-FB02-FD4C-A590-AE1C3E656519}" presName="parSh" presStyleLbl="node1" presStyleIdx="0" presStyleCnt="3"/>
      <dgm:spPr/>
    </dgm:pt>
    <dgm:pt modelId="{74596FF1-E1C9-AC4E-8A76-E8208BA671F2}" type="pres">
      <dgm:prSet presAssocID="{68B228E5-FB02-FD4C-A590-AE1C3E656519}" presName="desTx" presStyleLbl="fgAcc1" presStyleIdx="0" presStyleCnt="3" custScaleY="88816">
        <dgm:presLayoutVars>
          <dgm:bulletEnabled val="1"/>
        </dgm:presLayoutVars>
      </dgm:prSet>
      <dgm:spPr/>
    </dgm:pt>
    <dgm:pt modelId="{95983B63-944A-4848-B1C2-99E5A8750980}" type="pres">
      <dgm:prSet presAssocID="{0BEDC860-0DD6-EE49-A4D3-50E9E5D25EA2}" presName="sibTrans" presStyleLbl="sibTrans2D1" presStyleIdx="0" presStyleCnt="2"/>
      <dgm:spPr/>
    </dgm:pt>
    <dgm:pt modelId="{FB6F9562-06C6-DC4E-AFE5-835666B4A5AA}" type="pres">
      <dgm:prSet presAssocID="{0BEDC860-0DD6-EE49-A4D3-50E9E5D25EA2}" presName="connTx" presStyleLbl="sibTrans2D1" presStyleIdx="0" presStyleCnt="2"/>
      <dgm:spPr/>
    </dgm:pt>
    <dgm:pt modelId="{D97769C3-5C0C-334D-95D0-5E22E6FA0189}" type="pres">
      <dgm:prSet presAssocID="{83089EF5-94E9-B240-9048-5A303CC52EEE}" presName="composite" presStyleCnt="0"/>
      <dgm:spPr/>
    </dgm:pt>
    <dgm:pt modelId="{B0E76377-E5BC-1C47-AA5C-B6A96BEF0928}" type="pres">
      <dgm:prSet presAssocID="{83089EF5-94E9-B240-9048-5A303CC52EEE}" presName="parTx" presStyleLbl="node1" presStyleIdx="0" presStyleCnt="3">
        <dgm:presLayoutVars>
          <dgm:chMax val="0"/>
          <dgm:chPref val="0"/>
          <dgm:bulletEnabled val="1"/>
        </dgm:presLayoutVars>
      </dgm:prSet>
      <dgm:spPr/>
    </dgm:pt>
    <dgm:pt modelId="{827A33FA-541A-DD46-8909-A5857C834ECF}" type="pres">
      <dgm:prSet presAssocID="{83089EF5-94E9-B240-9048-5A303CC52EEE}" presName="parSh" presStyleLbl="node1" presStyleIdx="1" presStyleCnt="3"/>
      <dgm:spPr/>
    </dgm:pt>
    <dgm:pt modelId="{0CB1FD6B-CA4E-7744-9659-0D9EF1200D33}" type="pres">
      <dgm:prSet presAssocID="{83089EF5-94E9-B240-9048-5A303CC52EEE}" presName="desTx" presStyleLbl="fgAcc1" presStyleIdx="1" presStyleCnt="3" custScaleX="116082">
        <dgm:presLayoutVars>
          <dgm:bulletEnabled val="1"/>
        </dgm:presLayoutVars>
      </dgm:prSet>
      <dgm:spPr/>
    </dgm:pt>
    <dgm:pt modelId="{7F40D08B-A438-1B4F-825F-668CDE2590A5}" type="pres">
      <dgm:prSet presAssocID="{FBD7A386-D2F2-044E-831E-5EFFD7B5F5C6}" presName="sibTrans" presStyleLbl="sibTrans2D1" presStyleIdx="1" presStyleCnt="2"/>
      <dgm:spPr/>
    </dgm:pt>
    <dgm:pt modelId="{C9A71BC9-111A-4445-9D12-20202A785D9A}" type="pres">
      <dgm:prSet presAssocID="{FBD7A386-D2F2-044E-831E-5EFFD7B5F5C6}" presName="connTx" presStyleLbl="sibTrans2D1" presStyleIdx="1" presStyleCnt="2"/>
      <dgm:spPr/>
    </dgm:pt>
    <dgm:pt modelId="{3C07FF8F-1D9F-E243-BBD9-247A91C424A6}" type="pres">
      <dgm:prSet presAssocID="{D1E5B910-3B8F-9546-9087-8857CE944B2D}" presName="composite" presStyleCnt="0"/>
      <dgm:spPr/>
    </dgm:pt>
    <dgm:pt modelId="{7E07C397-7B6F-3E40-8896-0CB4E5BADFB4}" type="pres">
      <dgm:prSet presAssocID="{D1E5B910-3B8F-9546-9087-8857CE944B2D}" presName="parTx" presStyleLbl="node1" presStyleIdx="1" presStyleCnt="3">
        <dgm:presLayoutVars>
          <dgm:chMax val="0"/>
          <dgm:chPref val="0"/>
          <dgm:bulletEnabled val="1"/>
        </dgm:presLayoutVars>
      </dgm:prSet>
      <dgm:spPr/>
    </dgm:pt>
    <dgm:pt modelId="{3699BEA7-342C-984E-A0BB-28C580BAA722}" type="pres">
      <dgm:prSet presAssocID="{D1E5B910-3B8F-9546-9087-8857CE944B2D}" presName="parSh" presStyleLbl="node1" presStyleIdx="2" presStyleCnt="3"/>
      <dgm:spPr/>
    </dgm:pt>
    <dgm:pt modelId="{C11FEB80-3A17-D54C-AFDA-EC0C16A4A120}" type="pres">
      <dgm:prSet presAssocID="{D1E5B910-3B8F-9546-9087-8857CE944B2D}" presName="desTx" presStyleLbl="fgAcc1" presStyleIdx="2" presStyleCnt="3" custScaleX="122142">
        <dgm:presLayoutVars>
          <dgm:bulletEnabled val="1"/>
        </dgm:presLayoutVars>
      </dgm:prSet>
      <dgm:spPr/>
    </dgm:pt>
  </dgm:ptLst>
  <dgm:cxnLst>
    <dgm:cxn modelId="{7F0D2301-B47E-7D49-82FC-E76928BE560A}" type="presOf" srcId="{68B228E5-FB02-FD4C-A590-AE1C3E656519}" destId="{311F21C2-1720-D042-9C42-663DBCADED15}" srcOrd="0" destOrd="0" presId="urn:microsoft.com/office/officeart/2005/8/layout/process3"/>
    <dgm:cxn modelId="{63B01005-B4A0-0F4F-9E06-DB59AA8399DB}" type="presOf" srcId="{E5F1A79C-CC2E-504F-9AF1-0297C80DBB54}" destId="{74596FF1-E1C9-AC4E-8A76-E8208BA671F2}" srcOrd="0" destOrd="0" presId="urn:microsoft.com/office/officeart/2005/8/layout/process3"/>
    <dgm:cxn modelId="{C769B110-98C2-884B-A405-5F61FF4DF3EE}" type="presOf" srcId="{83089EF5-94E9-B240-9048-5A303CC52EEE}" destId="{B0E76377-E5BC-1C47-AA5C-B6A96BEF0928}" srcOrd="0" destOrd="0" presId="urn:microsoft.com/office/officeart/2005/8/layout/process3"/>
    <dgm:cxn modelId="{33AE011C-5522-BE4D-BA4F-A9F0E145A3A4}" type="presOf" srcId="{83089EF5-94E9-B240-9048-5A303CC52EEE}" destId="{827A33FA-541A-DD46-8909-A5857C834ECF}" srcOrd="1" destOrd="0" presId="urn:microsoft.com/office/officeart/2005/8/layout/process3"/>
    <dgm:cxn modelId="{4E38E528-43F1-0643-9E39-A00AED1215E4}" srcId="{D1E5B910-3B8F-9546-9087-8857CE944B2D}" destId="{753B2A34-CF69-9C40-9D30-89D1EFCBC6F7}" srcOrd="0" destOrd="0" parTransId="{F7B3E87A-1225-8644-9E22-2729964BB2A4}" sibTransId="{0E0D4AAF-1F06-1E42-AA61-FEEF78BAC036}"/>
    <dgm:cxn modelId="{F9FFFF2D-FF45-9742-8208-F65D32DF8F7D}" srcId="{FCEA20FD-2907-7F4D-B6EF-9DECFF7128A3}" destId="{83089EF5-94E9-B240-9048-5A303CC52EEE}" srcOrd="1" destOrd="0" parTransId="{28681BC8-8B09-7546-926C-56BCAABDAB0C}" sibTransId="{FBD7A386-D2F2-044E-831E-5EFFD7B5F5C6}"/>
    <dgm:cxn modelId="{9E78852E-76D8-D04B-B676-B0D8E72A5687}" type="presOf" srcId="{FCEA20FD-2907-7F4D-B6EF-9DECFF7128A3}" destId="{3B5D6D01-5357-BC48-B3C0-B7384E66C800}" srcOrd="0" destOrd="0" presId="urn:microsoft.com/office/officeart/2005/8/layout/process3"/>
    <dgm:cxn modelId="{A6CA8030-90C5-7743-9113-464CB3886934}" type="presOf" srcId="{FBD7A386-D2F2-044E-831E-5EFFD7B5F5C6}" destId="{7F40D08B-A438-1B4F-825F-668CDE2590A5}" srcOrd="0" destOrd="0" presId="urn:microsoft.com/office/officeart/2005/8/layout/process3"/>
    <dgm:cxn modelId="{8D3F5E32-0400-204A-B2C2-8708367C90A3}" type="presOf" srcId="{68B228E5-FB02-FD4C-A590-AE1C3E656519}" destId="{C5E67BEB-CA9A-1B45-94F4-9A365DE11AEF}" srcOrd="1" destOrd="0" presId="urn:microsoft.com/office/officeart/2005/8/layout/process3"/>
    <dgm:cxn modelId="{4D47D538-05DA-8D4F-8D99-7923268E08F8}" type="presOf" srcId="{753B2A34-CF69-9C40-9D30-89D1EFCBC6F7}" destId="{C11FEB80-3A17-D54C-AFDA-EC0C16A4A120}" srcOrd="0" destOrd="0" presId="urn:microsoft.com/office/officeart/2005/8/layout/process3"/>
    <dgm:cxn modelId="{33C2456A-B462-7343-AE2C-873C7A4B08A0}" srcId="{FCEA20FD-2907-7F4D-B6EF-9DECFF7128A3}" destId="{68B228E5-FB02-FD4C-A590-AE1C3E656519}" srcOrd="0" destOrd="0" parTransId="{AE7D87AC-9D65-874E-AD9F-11D1706D59F7}" sibTransId="{0BEDC860-0DD6-EE49-A4D3-50E9E5D25EA2}"/>
    <dgm:cxn modelId="{A37BD682-5EA1-9644-9CB3-E8707161446D}" srcId="{68B228E5-FB02-FD4C-A590-AE1C3E656519}" destId="{E5F1A79C-CC2E-504F-9AF1-0297C80DBB54}" srcOrd="0" destOrd="0" parTransId="{5D4599DC-7D42-494E-8FCE-9FA18CBEE6D3}" sibTransId="{C8392C1D-1B5B-2A4B-9606-E6A15A882ED4}"/>
    <dgm:cxn modelId="{917B1891-D13A-AF4F-AA58-62533D6DC657}" type="presOf" srcId="{E3B48A47-D086-6E4F-99B5-9463E2C8EB5C}" destId="{74596FF1-E1C9-AC4E-8A76-E8208BA671F2}" srcOrd="0" destOrd="1" presId="urn:microsoft.com/office/officeart/2005/8/layout/process3"/>
    <dgm:cxn modelId="{20C5ED92-26C3-C040-AD4D-77BBD8802010}" type="presOf" srcId="{D1E5B910-3B8F-9546-9087-8857CE944B2D}" destId="{3699BEA7-342C-984E-A0BB-28C580BAA722}" srcOrd="1" destOrd="0" presId="urn:microsoft.com/office/officeart/2005/8/layout/process3"/>
    <dgm:cxn modelId="{CA20BAA1-6153-BB49-87A1-6F9D989CDEC0}" type="presOf" srcId="{0BEDC860-0DD6-EE49-A4D3-50E9E5D25EA2}" destId="{FB6F9562-06C6-DC4E-AFE5-835666B4A5AA}" srcOrd="1" destOrd="0" presId="urn:microsoft.com/office/officeart/2005/8/layout/process3"/>
    <dgm:cxn modelId="{3911C2A7-38FE-F245-B55A-A1161EEF09A9}" srcId="{83089EF5-94E9-B240-9048-5A303CC52EEE}" destId="{C18EC407-D5C5-3E4B-9FA1-71356567E982}" srcOrd="0" destOrd="0" parTransId="{D8469577-B980-CE47-8CB9-C974CE6B6C44}" sibTransId="{F6CFD146-824B-0F42-8AF2-2AAAF2C649B8}"/>
    <dgm:cxn modelId="{1C9A2EBE-73EF-2E42-859C-F1A3A64BB611}" srcId="{FCEA20FD-2907-7F4D-B6EF-9DECFF7128A3}" destId="{D1E5B910-3B8F-9546-9087-8857CE944B2D}" srcOrd="2" destOrd="0" parTransId="{EE181824-6655-8E49-B229-38A1FEF953B7}" sibTransId="{0A57148C-09DE-3C46-A5C2-CA4F414025E0}"/>
    <dgm:cxn modelId="{7B2835BE-8B42-EF4B-8A49-9BC3B552395F}" type="presOf" srcId="{0BEDC860-0DD6-EE49-A4D3-50E9E5D25EA2}" destId="{95983B63-944A-4848-B1C2-99E5A8750980}" srcOrd="0" destOrd="0" presId="urn:microsoft.com/office/officeart/2005/8/layout/process3"/>
    <dgm:cxn modelId="{C19B81C1-6388-8249-9460-6B9F7845685A}" type="presOf" srcId="{D1E5B910-3B8F-9546-9087-8857CE944B2D}" destId="{7E07C397-7B6F-3E40-8896-0CB4E5BADFB4}" srcOrd="0" destOrd="0" presId="urn:microsoft.com/office/officeart/2005/8/layout/process3"/>
    <dgm:cxn modelId="{530740C2-B2BB-6F4E-8125-D4DD8B239329}" type="presOf" srcId="{C18EC407-D5C5-3E4B-9FA1-71356567E982}" destId="{0CB1FD6B-CA4E-7744-9659-0D9EF1200D33}" srcOrd="0" destOrd="0" presId="urn:microsoft.com/office/officeart/2005/8/layout/process3"/>
    <dgm:cxn modelId="{45652FDA-FE0B-B849-AA0F-6371F72BA251}" type="presOf" srcId="{FBD7A386-D2F2-044E-831E-5EFFD7B5F5C6}" destId="{C9A71BC9-111A-4445-9D12-20202A785D9A}" srcOrd="1" destOrd="0" presId="urn:microsoft.com/office/officeart/2005/8/layout/process3"/>
    <dgm:cxn modelId="{E2A5DDE6-FA58-9740-A305-943627D159B8}" srcId="{68B228E5-FB02-FD4C-A590-AE1C3E656519}" destId="{E3B48A47-D086-6E4F-99B5-9463E2C8EB5C}" srcOrd="1" destOrd="0" parTransId="{8B6B9C4C-93E7-BA41-BA3D-FDAA8251E9AE}" sibTransId="{199F1253-BB04-0743-9788-BD11BA5006C0}"/>
    <dgm:cxn modelId="{B98773E4-A1FF-5142-9DA9-FC0DEDE87767}" type="presParOf" srcId="{3B5D6D01-5357-BC48-B3C0-B7384E66C800}" destId="{412450CA-5E76-7549-9958-325378AD2348}" srcOrd="0" destOrd="0" presId="urn:microsoft.com/office/officeart/2005/8/layout/process3"/>
    <dgm:cxn modelId="{F16DE897-28CC-F24A-B4D2-281633E739F4}" type="presParOf" srcId="{412450CA-5E76-7549-9958-325378AD2348}" destId="{311F21C2-1720-D042-9C42-663DBCADED15}" srcOrd="0" destOrd="0" presId="urn:microsoft.com/office/officeart/2005/8/layout/process3"/>
    <dgm:cxn modelId="{075E1DEA-9F65-1D49-8D1D-A1365F7B475A}" type="presParOf" srcId="{412450CA-5E76-7549-9958-325378AD2348}" destId="{C5E67BEB-CA9A-1B45-94F4-9A365DE11AEF}" srcOrd="1" destOrd="0" presId="urn:microsoft.com/office/officeart/2005/8/layout/process3"/>
    <dgm:cxn modelId="{62AC1706-BCEE-7741-95BF-2BF685A1E026}" type="presParOf" srcId="{412450CA-5E76-7549-9958-325378AD2348}" destId="{74596FF1-E1C9-AC4E-8A76-E8208BA671F2}" srcOrd="2" destOrd="0" presId="urn:microsoft.com/office/officeart/2005/8/layout/process3"/>
    <dgm:cxn modelId="{369AD436-661E-154A-B14A-B5448D683998}" type="presParOf" srcId="{3B5D6D01-5357-BC48-B3C0-B7384E66C800}" destId="{95983B63-944A-4848-B1C2-99E5A8750980}" srcOrd="1" destOrd="0" presId="urn:microsoft.com/office/officeart/2005/8/layout/process3"/>
    <dgm:cxn modelId="{A199852F-256B-F34F-BC90-C02A170D5610}" type="presParOf" srcId="{95983B63-944A-4848-B1C2-99E5A8750980}" destId="{FB6F9562-06C6-DC4E-AFE5-835666B4A5AA}" srcOrd="0" destOrd="0" presId="urn:microsoft.com/office/officeart/2005/8/layout/process3"/>
    <dgm:cxn modelId="{E136AFBB-52A4-BF4B-A5B5-2E9EC5684177}" type="presParOf" srcId="{3B5D6D01-5357-BC48-B3C0-B7384E66C800}" destId="{D97769C3-5C0C-334D-95D0-5E22E6FA0189}" srcOrd="2" destOrd="0" presId="urn:microsoft.com/office/officeart/2005/8/layout/process3"/>
    <dgm:cxn modelId="{A72B2E0B-81A7-4A4B-BAC0-285D083E00FE}" type="presParOf" srcId="{D97769C3-5C0C-334D-95D0-5E22E6FA0189}" destId="{B0E76377-E5BC-1C47-AA5C-B6A96BEF0928}" srcOrd="0" destOrd="0" presId="urn:microsoft.com/office/officeart/2005/8/layout/process3"/>
    <dgm:cxn modelId="{BD55C76B-7F55-AD45-A057-E7E608218D77}" type="presParOf" srcId="{D97769C3-5C0C-334D-95D0-5E22E6FA0189}" destId="{827A33FA-541A-DD46-8909-A5857C834ECF}" srcOrd="1" destOrd="0" presId="urn:microsoft.com/office/officeart/2005/8/layout/process3"/>
    <dgm:cxn modelId="{1293D654-2B67-3E4D-A919-682FE6AB278A}" type="presParOf" srcId="{D97769C3-5C0C-334D-95D0-5E22E6FA0189}" destId="{0CB1FD6B-CA4E-7744-9659-0D9EF1200D33}" srcOrd="2" destOrd="0" presId="urn:microsoft.com/office/officeart/2005/8/layout/process3"/>
    <dgm:cxn modelId="{A5E9FB89-0480-DE41-8BF3-9B5E8161CF5C}" type="presParOf" srcId="{3B5D6D01-5357-BC48-B3C0-B7384E66C800}" destId="{7F40D08B-A438-1B4F-825F-668CDE2590A5}" srcOrd="3" destOrd="0" presId="urn:microsoft.com/office/officeart/2005/8/layout/process3"/>
    <dgm:cxn modelId="{575BBABC-9F82-264A-90B8-76BBB330CC35}" type="presParOf" srcId="{7F40D08B-A438-1B4F-825F-668CDE2590A5}" destId="{C9A71BC9-111A-4445-9D12-20202A785D9A}" srcOrd="0" destOrd="0" presId="urn:microsoft.com/office/officeart/2005/8/layout/process3"/>
    <dgm:cxn modelId="{13768809-888B-C14F-A8DA-EB60DD6262C5}" type="presParOf" srcId="{3B5D6D01-5357-BC48-B3C0-B7384E66C800}" destId="{3C07FF8F-1D9F-E243-BBD9-247A91C424A6}" srcOrd="4" destOrd="0" presId="urn:microsoft.com/office/officeart/2005/8/layout/process3"/>
    <dgm:cxn modelId="{04D9ED89-D571-044C-B762-34D8C6DAF4C8}" type="presParOf" srcId="{3C07FF8F-1D9F-E243-BBD9-247A91C424A6}" destId="{7E07C397-7B6F-3E40-8896-0CB4E5BADFB4}" srcOrd="0" destOrd="0" presId="urn:microsoft.com/office/officeart/2005/8/layout/process3"/>
    <dgm:cxn modelId="{998AEB22-6B46-FD41-999A-81E978531F30}" type="presParOf" srcId="{3C07FF8F-1D9F-E243-BBD9-247A91C424A6}" destId="{3699BEA7-342C-984E-A0BB-28C580BAA722}" srcOrd="1" destOrd="0" presId="urn:microsoft.com/office/officeart/2005/8/layout/process3"/>
    <dgm:cxn modelId="{7C2299F1-759B-0947-B6C5-8EB81348E07E}" type="presParOf" srcId="{3C07FF8F-1D9F-E243-BBD9-247A91C424A6}" destId="{C11FEB80-3A17-D54C-AFDA-EC0C16A4A120}"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E67BEB-CA9A-1B45-94F4-9A365DE11AEF}">
      <dsp:nvSpPr>
        <dsp:cNvPr id="0" name=""/>
        <dsp:cNvSpPr/>
      </dsp:nvSpPr>
      <dsp:spPr>
        <a:xfrm>
          <a:off x="3856" y="1238878"/>
          <a:ext cx="2280005" cy="117900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en-GB" sz="2000" kern="1200" dirty="0"/>
            <a:t>Metadata</a:t>
          </a:r>
        </a:p>
      </dsp:txBody>
      <dsp:txXfrm>
        <a:off x="3856" y="1238878"/>
        <a:ext cx="2280005" cy="786001"/>
      </dsp:txXfrm>
    </dsp:sp>
    <dsp:sp modelId="{74596FF1-E1C9-AC4E-8A76-E8208BA671F2}">
      <dsp:nvSpPr>
        <dsp:cNvPr id="0" name=""/>
        <dsp:cNvSpPr/>
      </dsp:nvSpPr>
      <dsp:spPr>
        <a:xfrm>
          <a:off x="470845" y="2089299"/>
          <a:ext cx="2280005" cy="102316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endParaRPr lang="en-GB" sz="2000" kern="1200" dirty="0"/>
        </a:p>
        <a:p>
          <a:pPr marL="228600" lvl="1" indent="-228600" algn="l" defTabSz="889000">
            <a:lnSpc>
              <a:spcPct val="90000"/>
            </a:lnSpc>
            <a:spcBef>
              <a:spcPct val="0"/>
            </a:spcBef>
            <a:spcAft>
              <a:spcPct val="15000"/>
            </a:spcAft>
            <a:buChar char="•"/>
          </a:pPr>
          <a:endParaRPr lang="en-GB" sz="2000" kern="1200" dirty="0"/>
        </a:p>
      </dsp:txBody>
      <dsp:txXfrm>
        <a:off x="500812" y="2119266"/>
        <a:ext cx="2220071" cy="963226"/>
      </dsp:txXfrm>
    </dsp:sp>
    <dsp:sp modelId="{95983B63-944A-4848-B1C2-99E5A8750980}">
      <dsp:nvSpPr>
        <dsp:cNvPr id="0" name=""/>
        <dsp:cNvSpPr/>
      </dsp:nvSpPr>
      <dsp:spPr>
        <a:xfrm rot="21569768">
          <a:off x="2629488" y="1331763"/>
          <a:ext cx="732786" cy="5676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GB" sz="1600" kern="1200"/>
        </a:p>
      </dsp:txBody>
      <dsp:txXfrm>
        <a:off x="2629491" y="1446043"/>
        <a:ext cx="562490" cy="340593"/>
      </dsp:txXfrm>
    </dsp:sp>
    <dsp:sp modelId="{827A33FA-541A-DD46-8909-A5857C834ECF}">
      <dsp:nvSpPr>
        <dsp:cNvPr id="0" name=""/>
        <dsp:cNvSpPr/>
      </dsp:nvSpPr>
      <dsp:spPr>
        <a:xfrm>
          <a:off x="3666425" y="1206668"/>
          <a:ext cx="2280005" cy="117900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en-GB" sz="2000" kern="1200" dirty="0"/>
            <a:t>Explanation of abstract concepts</a:t>
          </a:r>
        </a:p>
      </dsp:txBody>
      <dsp:txXfrm>
        <a:off x="3666425" y="1206668"/>
        <a:ext cx="2280005" cy="786001"/>
      </dsp:txXfrm>
    </dsp:sp>
    <dsp:sp modelId="{0CB1FD6B-CA4E-7744-9659-0D9EF1200D33}">
      <dsp:nvSpPr>
        <dsp:cNvPr id="0" name=""/>
        <dsp:cNvSpPr/>
      </dsp:nvSpPr>
      <dsp:spPr>
        <a:xfrm>
          <a:off x="3950078" y="1992669"/>
          <a:ext cx="2646676" cy="115200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endParaRPr lang="en-GB" sz="2000" kern="1200"/>
        </a:p>
      </dsp:txBody>
      <dsp:txXfrm>
        <a:off x="3983819" y="2026410"/>
        <a:ext cx="2579194" cy="1084518"/>
      </dsp:txXfrm>
    </dsp:sp>
    <dsp:sp modelId="{7F40D08B-A438-1B4F-825F-668CDE2590A5}">
      <dsp:nvSpPr>
        <dsp:cNvPr id="0" name=""/>
        <dsp:cNvSpPr/>
      </dsp:nvSpPr>
      <dsp:spPr>
        <a:xfrm>
          <a:off x="6337905" y="1315841"/>
          <a:ext cx="829925" cy="5676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GB" sz="1600" kern="1200"/>
        </a:p>
      </dsp:txBody>
      <dsp:txXfrm>
        <a:off x="6337905" y="1429372"/>
        <a:ext cx="659629" cy="340593"/>
      </dsp:txXfrm>
    </dsp:sp>
    <dsp:sp modelId="{3699BEA7-342C-984E-A0BB-28C580BAA722}">
      <dsp:nvSpPr>
        <dsp:cNvPr id="0" name=""/>
        <dsp:cNvSpPr/>
      </dsp:nvSpPr>
      <dsp:spPr>
        <a:xfrm>
          <a:off x="7512328" y="1206668"/>
          <a:ext cx="2280005" cy="117900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en-GB" sz="2000" kern="1200" dirty="0"/>
            <a:t>Example Q&amp;As</a:t>
          </a:r>
        </a:p>
      </dsp:txBody>
      <dsp:txXfrm>
        <a:off x="7512328" y="1206668"/>
        <a:ext cx="2280005" cy="786001"/>
      </dsp:txXfrm>
    </dsp:sp>
    <dsp:sp modelId="{C11FEB80-3A17-D54C-AFDA-EC0C16A4A120}">
      <dsp:nvSpPr>
        <dsp:cNvPr id="0" name=""/>
        <dsp:cNvSpPr/>
      </dsp:nvSpPr>
      <dsp:spPr>
        <a:xfrm>
          <a:off x="7726898" y="1992669"/>
          <a:ext cx="2784844" cy="115200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endParaRPr lang="en-GB" sz="2000" kern="1200"/>
        </a:p>
      </dsp:txBody>
      <dsp:txXfrm>
        <a:off x="7760639" y="2026410"/>
        <a:ext cx="2717362" cy="1084518"/>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0FB45B-5973-E748-B04A-C29D6BB14110}" type="datetimeFigureOut">
              <a:rPr lang="en-US" smtClean="0"/>
              <a:t>11/22/24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DCCC38-D36A-394E-96C8-81C8DC541A84}" type="slidenum">
              <a:rPr lang="en-US" smtClean="0"/>
              <a:t>‹#›</a:t>
            </a:fld>
            <a:endParaRPr lang="en-US"/>
          </a:p>
        </p:txBody>
      </p:sp>
    </p:spTree>
    <p:extLst>
      <p:ext uri="{BB962C8B-B14F-4D97-AF65-F5344CB8AC3E}">
        <p14:creationId xmlns:p14="http://schemas.microsoft.com/office/powerpoint/2010/main" val="4232323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there! I’m going to be presenting some use cases for encouraging ecologists to make use of quantitative LLM tools for their big data requirements</a:t>
            </a:r>
          </a:p>
        </p:txBody>
      </p:sp>
      <p:sp>
        <p:nvSpPr>
          <p:cNvPr id="4" name="Slide Number Placeholder 3"/>
          <p:cNvSpPr>
            <a:spLocks noGrp="1"/>
          </p:cNvSpPr>
          <p:nvPr>
            <p:ph type="sldNum" sz="quarter" idx="5"/>
          </p:nvPr>
        </p:nvSpPr>
        <p:spPr/>
        <p:txBody>
          <a:bodyPr/>
          <a:lstStyle/>
          <a:p>
            <a:fld id="{FEDCCC38-D36A-394E-96C8-81C8DC541A84}" type="slidenum">
              <a:rPr lang="en-US" smtClean="0"/>
              <a:t>1</a:t>
            </a:fld>
            <a:endParaRPr lang="en-US"/>
          </a:p>
        </p:txBody>
      </p:sp>
    </p:spTree>
    <p:extLst>
      <p:ext uri="{BB962C8B-B14F-4D97-AF65-F5344CB8AC3E}">
        <p14:creationId xmlns:p14="http://schemas.microsoft.com/office/powerpoint/2010/main" val="4046023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outputs</a:t>
            </a:r>
          </a:p>
        </p:txBody>
      </p:sp>
      <p:sp>
        <p:nvSpPr>
          <p:cNvPr id="4" name="Slide Number Placeholder 3"/>
          <p:cNvSpPr>
            <a:spLocks noGrp="1"/>
          </p:cNvSpPr>
          <p:nvPr>
            <p:ph type="sldNum" sz="quarter" idx="5"/>
          </p:nvPr>
        </p:nvSpPr>
        <p:spPr/>
        <p:txBody>
          <a:bodyPr/>
          <a:lstStyle/>
          <a:p>
            <a:fld id="{FEDCCC38-D36A-394E-96C8-81C8DC541A84}" type="slidenum">
              <a:rPr lang="en-US" smtClean="0"/>
              <a:t>10</a:t>
            </a:fld>
            <a:endParaRPr lang="en-US"/>
          </a:p>
        </p:txBody>
      </p:sp>
    </p:spTree>
    <p:extLst>
      <p:ext uri="{BB962C8B-B14F-4D97-AF65-F5344CB8AC3E}">
        <p14:creationId xmlns:p14="http://schemas.microsoft.com/office/powerpoint/2010/main" val="13363652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my experience, ecologists largely work in R, and this is a really untapped tool. So I’m working on building a roadmap to showcase to ecologists how to develop LLM RAG models, from data gathering and choosing model parameters, to prompt engineer and </a:t>
            </a:r>
            <a:r>
              <a:rPr lang="en-US" dirty="0" err="1"/>
              <a:t>evalution</a:t>
            </a:r>
            <a:r>
              <a:rPr lang="en-US" dirty="0"/>
              <a:t>, through to deployment. Hopefully we can get this pre-print out sharpish so you can share with any quantitative </a:t>
            </a:r>
            <a:r>
              <a:rPr lang="en-US" dirty="0" err="1"/>
              <a:t>ecolgosists</a:t>
            </a:r>
            <a:r>
              <a:rPr lang="en-US" dirty="0"/>
              <a:t> or env scientists!</a:t>
            </a:r>
          </a:p>
        </p:txBody>
      </p:sp>
      <p:sp>
        <p:nvSpPr>
          <p:cNvPr id="4" name="Slide Number Placeholder 3"/>
          <p:cNvSpPr>
            <a:spLocks noGrp="1"/>
          </p:cNvSpPr>
          <p:nvPr>
            <p:ph type="sldNum" sz="quarter" idx="5"/>
          </p:nvPr>
        </p:nvSpPr>
        <p:spPr/>
        <p:txBody>
          <a:bodyPr/>
          <a:lstStyle/>
          <a:p>
            <a:fld id="{FEDCCC38-D36A-394E-96C8-81C8DC541A84}" type="slidenum">
              <a:rPr lang="en-US" smtClean="0"/>
              <a:t>13</a:t>
            </a:fld>
            <a:endParaRPr lang="en-US"/>
          </a:p>
        </p:txBody>
      </p:sp>
    </p:spTree>
    <p:extLst>
      <p:ext uri="{BB962C8B-B14F-4D97-AF65-F5344CB8AC3E}">
        <p14:creationId xmlns:p14="http://schemas.microsoft.com/office/powerpoint/2010/main" val="1126904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further I’d also want to advocated for </a:t>
            </a:r>
            <a:r>
              <a:rPr lang="en-US" dirty="0" err="1"/>
              <a:t>LangGraph</a:t>
            </a:r>
            <a:r>
              <a:rPr lang="en-US" dirty="0"/>
              <a:t>. This is a step beyond </a:t>
            </a:r>
            <a:r>
              <a:rPr lang="en-US" dirty="0" err="1"/>
              <a:t>langchain</a:t>
            </a:r>
            <a:r>
              <a:rPr lang="en-US" dirty="0"/>
              <a:t> and allows you to work with multiple source texts and make multiple agents. It’s v easily customizable </a:t>
            </a:r>
          </a:p>
        </p:txBody>
      </p:sp>
      <p:sp>
        <p:nvSpPr>
          <p:cNvPr id="4" name="Slide Number Placeholder 3"/>
          <p:cNvSpPr>
            <a:spLocks noGrp="1"/>
          </p:cNvSpPr>
          <p:nvPr>
            <p:ph type="sldNum" sz="quarter" idx="5"/>
          </p:nvPr>
        </p:nvSpPr>
        <p:spPr/>
        <p:txBody>
          <a:bodyPr/>
          <a:lstStyle/>
          <a:p>
            <a:fld id="{FEDCCC38-D36A-394E-96C8-81C8DC541A84}" type="slidenum">
              <a:rPr lang="en-US" smtClean="0"/>
              <a:t>14</a:t>
            </a:fld>
            <a:endParaRPr lang="en-US"/>
          </a:p>
        </p:txBody>
      </p:sp>
    </p:spTree>
    <p:extLst>
      <p:ext uri="{BB962C8B-B14F-4D97-AF65-F5344CB8AC3E}">
        <p14:creationId xmlns:p14="http://schemas.microsoft.com/office/powerpoint/2010/main" val="16734874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B05BD7-EE5E-6445-B91E-3C0FE5C38C1D}" type="slidenum">
              <a:rPr lang="en-US" smtClean="0"/>
              <a:t>15</a:t>
            </a:fld>
            <a:endParaRPr lang="en-US"/>
          </a:p>
        </p:txBody>
      </p:sp>
    </p:spTree>
    <p:extLst>
      <p:ext uri="{BB962C8B-B14F-4D97-AF65-F5344CB8AC3E}">
        <p14:creationId xmlns:p14="http://schemas.microsoft.com/office/powerpoint/2010/main" val="1947829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DCCC38-D36A-394E-96C8-81C8DC541A84}" type="slidenum">
              <a:rPr lang="en-US" smtClean="0"/>
              <a:t>18</a:t>
            </a:fld>
            <a:endParaRPr lang="en-US"/>
          </a:p>
        </p:txBody>
      </p:sp>
    </p:spTree>
    <p:extLst>
      <p:ext uri="{BB962C8B-B14F-4D97-AF65-F5344CB8AC3E}">
        <p14:creationId xmlns:p14="http://schemas.microsoft.com/office/powerpoint/2010/main" val="12581459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BC640-73E3-A681-C7BE-1F5B665D28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F4BBDD-EC33-84B9-809A-74B5C8085A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F42F7B-AE30-7B9F-AA2F-93A2AB58EF3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807118F-E45F-608C-53DA-BAD7E0DFD40A}"/>
              </a:ext>
            </a:extLst>
          </p:cNvPr>
          <p:cNvSpPr>
            <a:spLocks noGrp="1"/>
          </p:cNvSpPr>
          <p:nvPr>
            <p:ph type="sldNum" sz="quarter" idx="5"/>
          </p:nvPr>
        </p:nvSpPr>
        <p:spPr/>
        <p:txBody>
          <a:bodyPr/>
          <a:lstStyle/>
          <a:p>
            <a:fld id="{FEDCCC38-D36A-394E-96C8-81C8DC541A84}" type="slidenum">
              <a:rPr lang="en-US" smtClean="0"/>
              <a:t>19</a:t>
            </a:fld>
            <a:endParaRPr lang="en-US"/>
          </a:p>
        </p:txBody>
      </p:sp>
    </p:spTree>
    <p:extLst>
      <p:ext uri="{BB962C8B-B14F-4D97-AF65-F5344CB8AC3E}">
        <p14:creationId xmlns:p14="http://schemas.microsoft.com/office/powerpoint/2010/main" val="41488105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DCCC38-D36A-394E-96C8-81C8DC541A84}" type="slidenum">
              <a:rPr lang="en-US" smtClean="0"/>
              <a:t>22</a:t>
            </a:fld>
            <a:endParaRPr lang="en-US"/>
          </a:p>
        </p:txBody>
      </p:sp>
    </p:spTree>
    <p:extLst>
      <p:ext uri="{BB962C8B-B14F-4D97-AF65-F5344CB8AC3E}">
        <p14:creationId xmlns:p14="http://schemas.microsoft.com/office/powerpoint/2010/main" val="4175332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all fairly familiar with LLMs in this crowd. These are deep learning algorithms trained on text, and good at </a:t>
            </a:r>
            <a:r>
              <a:rPr lang="en-US" dirty="0" err="1"/>
              <a:t>reconition</a:t>
            </a:r>
            <a:r>
              <a:rPr lang="en-US" dirty="0"/>
              <a:t> classification and translation tasks. </a:t>
            </a:r>
          </a:p>
        </p:txBody>
      </p:sp>
      <p:sp>
        <p:nvSpPr>
          <p:cNvPr id="4" name="Slide Number Placeholder 3"/>
          <p:cNvSpPr>
            <a:spLocks noGrp="1"/>
          </p:cNvSpPr>
          <p:nvPr>
            <p:ph type="sldNum" sz="quarter" idx="5"/>
          </p:nvPr>
        </p:nvSpPr>
        <p:spPr/>
        <p:txBody>
          <a:bodyPr/>
          <a:lstStyle/>
          <a:p>
            <a:fld id="{FEDCCC38-D36A-394E-96C8-81C8DC541A84}" type="slidenum">
              <a:rPr lang="en-US" smtClean="0"/>
              <a:t>2</a:t>
            </a:fld>
            <a:endParaRPr lang="en-US"/>
          </a:p>
        </p:txBody>
      </p:sp>
    </p:spTree>
    <p:extLst>
      <p:ext uri="{BB962C8B-B14F-4D97-AF65-F5344CB8AC3E}">
        <p14:creationId xmlns:p14="http://schemas.microsoft.com/office/powerpoint/2010/main" val="3982969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ecology and medicine, there have been some good attempts at using LLMs to scrape text from literature,  but as yet not quantitative research even though LLMs are developing decent mathematical properties</a:t>
            </a:r>
          </a:p>
        </p:txBody>
      </p:sp>
      <p:sp>
        <p:nvSpPr>
          <p:cNvPr id="4" name="Slide Number Placeholder 3"/>
          <p:cNvSpPr>
            <a:spLocks noGrp="1"/>
          </p:cNvSpPr>
          <p:nvPr>
            <p:ph type="sldNum" sz="quarter" idx="5"/>
          </p:nvPr>
        </p:nvSpPr>
        <p:spPr/>
        <p:txBody>
          <a:bodyPr/>
          <a:lstStyle/>
          <a:p>
            <a:fld id="{FEDCCC38-D36A-394E-96C8-81C8DC541A84}" type="slidenum">
              <a:rPr lang="en-US" smtClean="0"/>
              <a:t>3</a:t>
            </a:fld>
            <a:endParaRPr lang="en-US"/>
          </a:p>
        </p:txBody>
      </p:sp>
    </p:spTree>
    <p:extLst>
      <p:ext uri="{BB962C8B-B14F-4D97-AF65-F5344CB8AC3E}">
        <p14:creationId xmlns:p14="http://schemas.microsoft.com/office/powerpoint/2010/main" val="3922774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for this exploration I was looking at eBird which is a global citizen science database where users upload bird observations. Moderated by experts. Can be loaded in near </a:t>
            </a:r>
            <a:r>
              <a:rPr lang="en-US" dirty="0" err="1"/>
              <a:t>realtime</a:t>
            </a:r>
            <a:r>
              <a:rPr lang="en-US" dirty="0"/>
              <a:t> as an API pull</a:t>
            </a:r>
          </a:p>
        </p:txBody>
      </p:sp>
      <p:sp>
        <p:nvSpPr>
          <p:cNvPr id="4" name="Slide Number Placeholder 3"/>
          <p:cNvSpPr>
            <a:spLocks noGrp="1"/>
          </p:cNvSpPr>
          <p:nvPr>
            <p:ph type="sldNum" sz="quarter" idx="5"/>
          </p:nvPr>
        </p:nvSpPr>
        <p:spPr/>
        <p:txBody>
          <a:bodyPr/>
          <a:lstStyle/>
          <a:p>
            <a:fld id="{FEDCCC38-D36A-394E-96C8-81C8DC541A84}" type="slidenum">
              <a:rPr lang="en-US" smtClean="0"/>
              <a:t>4</a:t>
            </a:fld>
            <a:endParaRPr lang="en-US"/>
          </a:p>
        </p:txBody>
      </p:sp>
    </p:spTree>
    <p:extLst>
      <p:ext uri="{BB962C8B-B14F-4D97-AF65-F5344CB8AC3E}">
        <p14:creationId xmlns:p14="http://schemas.microsoft.com/office/powerpoint/2010/main" val="2101491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use case for an ecologist could be this. The LLM tools </a:t>
            </a:r>
            <a:r>
              <a:rPr lang="en-US" dirty="0" err="1"/>
              <a:t>summarise</a:t>
            </a:r>
            <a:r>
              <a:rPr lang="en-US" dirty="0"/>
              <a:t> the </a:t>
            </a:r>
            <a:r>
              <a:rPr lang="en-US" dirty="0" err="1"/>
              <a:t>dataframe</a:t>
            </a:r>
            <a:r>
              <a:rPr lang="en-US" dirty="0"/>
              <a:t>, the user inputs their query, which is then converted to a text based prompt and then the output is a reasonable community of birds</a:t>
            </a:r>
          </a:p>
        </p:txBody>
      </p:sp>
      <p:sp>
        <p:nvSpPr>
          <p:cNvPr id="4" name="Slide Number Placeholder 3"/>
          <p:cNvSpPr>
            <a:spLocks noGrp="1"/>
          </p:cNvSpPr>
          <p:nvPr>
            <p:ph type="sldNum" sz="quarter" idx="5"/>
          </p:nvPr>
        </p:nvSpPr>
        <p:spPr/>
        <p:txBody>
          <a:bodyPr/>
          <a:lstStyle/>
          <a:p>
            <a:fld id="{FEDCCC38-D36A-394E-96C8-81C8DC541A84}" type="slidenum">
              <a:rPr lang="en-US" smtClean="0"/>
              <a:t>5</a:t>
            </a:fld>
            <a:endParaRPr lang="en-US"/>
          </a:p>
        </p:txBody>
      </p:sp>
    </p:spTree>
    <p:extLst>
      <p:ext uri="{BB962C8B-B14F-4D97-AF65-F5344CB8AC3E}">
        <p14:creationId xmlns:p14="http://schemas.microsoft.com/office/powerpoint/2010/main" val="847272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I used </a:t>
            </a:r>
            <a:r>
              <a:rPr lang="en-US" dirty="0" err="1"/>
              <a:t>langchain</a:t>
            </a:r>
            <a:r>
              <a:rPr lang="en-US" dirty="0"/>
              <a:t> which is a software library that hooks up to pretrained LLMs and you can add in custom toolkits such as the SQL tool which runs mathematical functions. You can also attach your own prompts, and really prompt engineering goes a long way with this analysis, </a:t>
            </a:r>
          </a:p>
        </p:txBody>
      </p:sp>
      <p:sp>
        <p:nvSpPr>
          <p:cNvPr id="4" name="Slide Number Placeholder 3"/>
          <p:cNvSpPr>
            <a:spLocks noGrp="1"/>
          </p:cNvSpPr>
          <p:nvPr>
            <p:ph type="sldNum" sz="quarter" idx="5"/>
          </p:nvPr>
        </p:nvSpPr>
        <p:spPr/>
        <p:txBody>
          <a:bodyPr/>
          <a:lstStyle/>
          <a:p>
            <a:fld id="{FEDCCC38-D36A-394E-96C8-81C8DC541A84}" type="slidenum">
              <a:rPr lang="en-US" smtClean="0"/>
              <a:t>6</a:t>
            </a:fld>
            <a:endParaRPr lang="en-US"/>
          </a:p>
        </p:txBody>
      </p:sp>
    </p:spTree>
    <p:extLst>
      <p:ext uri="{BB962C8B-B14F-4D97-AF65-F5344CB8AC3E}">
        <p14:creationId xmlns:p14="http://schemas.microsoft.com/office/powerpoint/2010/main" val="1166257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took an iterative approach of starting with no prompt, then adding </a:t>
            </a:r>
            <a:r>
              <a:rPr lang="en-US" dirty="0" err="1"/>
              <a:t>ebird</a:t>
            </a:r>
            <a:r>
              <a:rPr lang="en-US" dirty="0"/>
              <a:t> metadata, then adding some explanations, then some few shot examples</a:t>
            </a:r>
          </a:p>
        </p:txBody>
      </p:sp>
      <p:sp>
        <p:nvSpPr>
          <p:cNvPr id="4" name="Slide Number Placeholder 3"/>
          <p:cNvSpPr>
            <a:spLocks noGrp="1"/>
          </p:cNvSpPr>
          <p:nvPr>
            <p:ph type="sldNum" sz="quarter" idx="5"/>
          </p:nvPr>
        </p:nvSpPr>
        <p:spPr/>
        <p:txBody>
          <a:bodyPr/>
          <a:lstStyle/>
          <a:p>
            <a:fld id="{FEDCCC38-D36A-394E-96C8-81C8DC541A84}" type="slidenum">
              <a:rPr lang="en-US" smtClean="0"/>
              <a:t>7</a:t>
            </a:fld>
            <a:endParaRPr lang="en-US"/>
          </a:p>
        </p:txBody>
      </p:sp>
    </p:spTree>
    <p:extLst>
      <p:ext uri="{BB962C8B-B14F-4D97-AF65-F5344CB8AC3E}">
        <p14:creationId xmlns:p14="http://schemas.microsoft.com/office/powerpoint/2010/main" val="3434742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had a bank of 100 questions that I tested in the different model versions covering different types of ecological reasoning. Started with no prompt, then you can see the ratio improves when you add to the </a:t>
            </a:r>
            <a:r>
              <a:rPr lang="en-US" dirty="0" err="1"/>
              <a:t>pormpts</a:t>
            </a:r>
            <a:r>
              <a:rPr lang="en-US" dirty="0"/>
              <a:t>. I tested too against a different counties data. Then finally when 4o mini was release I also used that and a wolfram alpha tool to help run the calculations</a:t>
            </a:r>
          </a:p>
        </p:txBody>
      </p:sp>
      <p:sp>
        <p:nvSpPr>
          <p:cNvPr id="4" name="Slide Number Placeholder 3"/>
          <p:cNvSpPr>
            <a:spLocks noGrp="1"/>
          </p:cNvSpPr>
          <p:nvPr>
            <p:ph type="sldNum" sz="quarter" idx="5"/>
          </p:nvPr>
        </p:nvSpPr>
        <p:spPr/>
        <p:txBody>
          <a:bodyPr/>
          <a:lstStyle/>
          <a:p>
            <a:fld id="{FEDCCC38-D36A-394E-96C8-81C8DC541A84}" type="slidenum">
              <a:rPr lang="en-US" smtClean="0"/>
              <a:t>8</a:t>
            </a:fld>
            <a:endParaRPr lang="en-US"/>
          </a:p>
        </p:txBody>
      </p:sp>
    </p:spTree>
    <p:extLst>
      <p:ext uri="{BB962C8B-B14F-4D97-AF65-F5344CB8AC3E}">
        <p14:creationId xmlns:p14="http://schemas.microsoft.com/office/powerpoint/2010/main" val="2169224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here how the model can be iteratively improved over time. </a:t>
            </a:r>
          </a:p>
        </p:txBody>
      </p:sp>
      <p:sp>
        <p:nvSpPr>
          <p:cNvPr id="4" name="Slide Number Placeholder 3"/>
          <p:cNvSpPr>
            <a:spLocks noGrp="1"/>
          </p:cNvSpPr>
          <p:nvPr>
            <p:ph type="sldNum" sz="quarter" idx="5"/>
          </p:nvPr>
        </p:nvSpPr>
        <p:spPr/>
        <p:txBody>
          <a:bodyPr/>
          <a:lstStyle/>
          <a:p>
            <a:fld id="{FEDCCC38-D36A-394E-96C8-81C8DC541A84}" type="slidenum">
              <a:rPr lang="en-US" smtClean="0"/>
              <a:t>9</a:t>
            </a:fld>
            <a:endParaRPr lang="en-US"/>
          </a:p>
        </p:txBody>
      </p:sp>
    </p:spTree>
    <p:extLst>
      <p:ext uri="{BB962C8B-B14F-4D97-AF65-F5344CB8AC3E}">
        <p14:creationId xmlns:p14="http://schemas.microsoft.com/office/powerpoint/2010/main" val="32564577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A0398-DCA2-2DC3-468E-102FF0D0A9B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EA3B591-9A40-B8AA-E16F-AF6ED066FA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C78ADF1-CA12-0452-B578-10EE55A18C83}"/>
              </a:ext>
            </a:extLst>
          </p:cNvPr>
          <p:cNvSpPr>
            <a:spLocks noGrp="1"/>
          </p:cNvSpPr>
          <p:nvPr>
            <p:ph type="dt" sz="half" idx="10"/>
          </p:nvPr>
        </p:nvSpPr>
        <p:spPr/>
        <p:txBody>
          <a:bodyPr/>
          <a:lstStyle/>
          <a:p>
            <a:fld id="{A6E98E70-151C-EA4D-9414-876976153D01}" type="datetimeFigureOut">
              <a:rPr lang="en-US" smtClean="0"/>
              <a:t>11/22/24</a:t>
            </a:fld>
            <a:endParaRPr lang="en-US"/>
          </a:p>
        </p:txBody>
      </p:sp>
      <p:sp>
        <p:nvSpPr>
          <p:cNvPr id="5" name="Footer Placeholder 4">
            <a:extLst>
              <a:ext uri="{FF2B5EF4-FFF2-40B4-BE49-F238E27FC236}">
                <a16:creationId xmlns:a16="http://schemas.microsoft.com/office/drawing/2014/main" id="{DBD79426-665D-539B-A332-90C3D2BBC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38992B-2E6F-8D6F-49DD-CF481DC265A2}"/>
              </a:ext>
            </a:extLst>
          </p:cNvPr>
          <p:cNvSpPr>
            <a:spLocks noGrp="1"/>
          </p:cNvSpPr>
          <p:nvPr>
            <p:ph type="sldNum" sz="quarter" idx="12"/>
          </p:nvPr>
        </p:nvSpPr>
        <p:spPr/>
        <p:txBody>
          <a:bodyPr/>
          <a:lstStyle/>
          <a:p>
            <a:fld id="{C29A8426-77BF-8243-98B6-DB29A95BCF71}" type="slidenum">
              <a:rPr lang="en-US" smtClean="0"/>
              <a:t>‹#›</a:t>
            </a:fld>
            <a:endParaRPr lang="en-US"/>
          </a:p>
        </p:txBody>
      </p:sp>
    </p:spTree>
    <p:extLst>
      <p:ext uri="{BB962C8B-B14F-4D97-AF65-F5344CB8AC3E}">
        <p14:creationId xmlns:p14="http://schemas.microsoft.com/office/powerpoint/2010/main" val="4044718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49766-ADDC-1EF0-6960-83FEFD7F09AF}"/>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5CEB82B-2488-1DFD-B8D8-9C8C448E1D8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F64D71E-AB78-3F59-351C-885A99DEA7F4}"/>
              </a:ext>
            </a:extLst>
          </p:cNvPr>
          <p:cNvSpPr>
            <a:spLocks noGrp="1"/>
          </p:cNvSpPr>
          <p:nvPr>
            <p:ph type="dt" sz="half" idx="10"/>
          </p:nvPr>
        </p:nvSpPr>
        <p:spPr/>
        <p:txBody>
          <a:bodyPr/>
          <a:lstStyle/>
          <a:p>
            <a:fld id="{A6E98E70-151C-EA4D-9414-876976153D01}" type="datetimeFigureOut">
              <a:rPr lang="en-US" smtClean="0"/>
              <a:t>11/22/24</a:t>
            </a:fld>
            <a:endParaRPr lang="en-US"/>
          </a:p>
        </p:txBody>
      </p:sp>
      <p:sp>
        <p:nvSpPr>
          <p:cNvPr id="5" name="Footer Placeholder 4">
            <a:extLst>
              <a:ext uri="{FF2B5EF4-FFF2-40B4-BE49-F238E27FC236}">
                <a16:creationId xmlns:a16="http://schemas.microsoft.com/office/drawing/2014/main" id="{6A8E30CD-380C-98F5-38F7-6CEC660B6F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AC422C-843E-A655-188D-95EC368F5977}"/>
              </a:ext>
            </a:extLst>
          </p:cNvPr>
          <p:cNvSpPr>
            <a:spLocks noGrp="1"/>
          </p:cNvSpPr>
          <p:nvPr>
            <p:ph type="sldNum" sz="quarter" idx="12"/>
          </p:nvPr>
        </p:nvSpPr>
        <p:spPr/>
        <p:txBody>
          <a:bodyPr/>
          <a:lstStyle/>
          <a:p>
            <a:fld id="{C29A8426-77BF-8243-98B6-DB29A95BCF71}" type="slidenum">
              <a:rPr lang="en-US" smtClean="0"/>
              <a:t>‹#›</a:t>
            </a:fld>
            <a:endParaRPr lang="en-US"/>
          </a:p>
        </p:txBody>
      </p:sp>
    </p:spTree>
    <p:extLst>
      <p:ext uri="{BB962C8B-B14F-4D97-AF65-F5344CB8AC3E}">
        <p14:creationId xmlns:p14="http://schemas.microsoft.com/office/powerpoint/2010/main" val="2073332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5E7A87-6DAE-6478-7472-5C8697CC1A1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8A2052E-CC2F-2E74-B10C-F58ACF3A320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37A7E70-1DD0-D3C8-79B9-DDBDBA2017CC}"/>
              </a:ext>
            </a:extLst>
          </p:cNvPr>
          <p:cNvSpPr>
            <a:spLocks noGrp="1"/>
          </p:cNvSpPr>
          <p:nvPr>
            <p:ph type="dt" sz="half" idx="10"/>
          </p:nvPr>
        </p:nvSpPr>
        <p:spPr/>
        <p:txBody>
          <a:bodyPr/>
          <a:lstStyle/>
          <a:p>
            <a:fld id="{A6E98E70-151C-EA4D-9414-876976153D01}" type="datetimeFigureOut">
              <a:rPr lang="en-US" smtClean="0"/>
              <a:t>11/22/24</a:t>
            </a:fld>
            <a:endParaRPr lang="en-US"/>
          </a:p>
        </p:txBody>
      </p:sp>
      <p:sp>
        <p:nvSpPr>
          <p:cNvPr id="5" name="Footer Placeholder 4">
            <a:extLst>
              <a:ext uri="{FF2B5EF4-FFF2-40B4-BE49-F238E27FC236}">
                <a16:creationId xmlns:a16="http://schemas.microsoft.com/office/drawing/2014/main" id="{57889D9D-D2A6-76CF-A6D9-23CAAA223A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682537-010A-4260-84DD-2B55CEBA6CD2}"/>
              </a:ext>
            </a:extLst>
          </p:cNvPr>
          <p:cNvSpPr>
            <a:spLocks noGrp="1"/>
          </p:cNvSpPr>
          <p:nvPr>
            <p:ph type="sldNum" sz="quarter" idx="12"/>
          </p:nvPr>
        </p:nvSpPr>
        <p:spPr/>
        <p:txBody>
          <a:bodyPr/>
          <a:lstStyle/>
          <a:p>
            <a:fld id="{C29A8426-77BF-8243-98B6-DB29A95BCF71}" type="slidenum">
              <a:rPr lang="en-US" smtClean="0"/>
              <a:t>‹#›</a:t>
            </a:fld>
            <a:endParaRPr lang="en-US"/>
          </a:p>
        </p:txBody>
      </p:sp>
    </p:spTree>
    <p:extLst>
      <p:ext uri="{BB962C8B-B14F-4D97-AF65-F5344CB8AC3E}">
        <p14:creationId xmlns:p14="http://schemas.microsoft.com/office/powerpoint/2010/main" val="4172080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AC5C2-0629-3108-C6DF-B6AB659D7CB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3B035AF-21A8-68D5-F3A8-ED3720F3FFA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D2A0738-6C50-6995-E334-367B17E22A2E}"/>
              </a:ext>
            </a:extLst>
          </p:cNvPr>
          <p:cNvSpPr>
            <a:spLocks noGrp="1"/>
          </p:cNvSpPr>
          <p:nvPr>
            <p:ph type="dt" sz="half" idx="10"/>
          </p:nvPr>
        </p:nvSpPr>
        <p:spPr/>
        <p:txBody>
          <a:bodyPr/>
          <a:lstStyle/>
          <a:p>
            <a:fld id="{A6E98E70-151C-EA4D-9414-876976153D01}" type="datetimeFigureOut">
              <a:rPr lang="en-US" smtClean="0"/>
              <a:t>11/22/24</a:t>
            </a:fld>
            <a:endParaRPr lang="en-US"/>
          </a:p>
        </p:txBody>
      </p:sp>
      <p:sp>
        <p:nvSpPr>
          <p:cNvPr id="5" name="Footer Placeholder 4">
            <a:extLst>
              <a:ext uri="{FF2B5EF4-FFF2-40B4-BE49-F238E27FC236}">
                <a16:creationId xmlns:a16="http://schemas.microsoft.com/office/drawing/2014/main" id="{0A1759FE-9842-C972-2405-674469A242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59C1F1-7729-30F0-DA0F-8836F7D2103F}"/>
              </a:ext>
            </a:extLst>
          </p:cNvPr>
          <p:cNvSpPr>
            <a:spLocks noGrp="1"/>
          </p:cNvSpPr>
          <p:nvPr>
            <p:ph type="sldNum" sz="quarter" idx="12"/>
          </p:nvPr>
        </p:nvSpPr>
        <p:spPr/>
        <p:txBody>
          <a:bodyPr/>
          <a:lstStyle/>
          <a:p>
            <a:fld id="{C29A8426-77BF-8243-98B6-DB29A95BCF71}" type="slidenum">
              <a:rPr lang="en-US" smtClean="0"/>
              <a:t>‹#›</a:t>
            </a:fld>
            <a:endParaRPr lang="en-US"/>
          </a:p>
        </p:txBody>
      </p:sp>
    </p:spTree>
    <p:extLst>
      <p:ext uri="{BB962C8B-B14F-4D97-AF65-F5344CB8AC3E}">
        <p14:creationId xmlns:p14="http://schemas.microsoft.com/office/powerpoint/2010/main" val="2855381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33A0E-0420-F497-8762-50882B2B0F9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15809645-5F65-50E5-5CB2-4010A1CDCAF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4CBE6E1-8C91-A5E0-6F88-81964BD73B71}"/>
              </a:ext>
            </a:extLst>
          </p:cNvPr>
          <p:cNvSpPr>
            <a:spLocks noGrp="1"/>
          </p:cNvSpPr>
          <p:nvPr>
            <p:ph type="dt" sz="half" idx="10"/>
          </p:nvPr>
        </p:nvSpPr>
        <p:spPr/>
        <p:txBody>
          <a:bodyPr/>
          <a:lstStyle/>
          <a:p>
            <a:fld id="{A6E98E70-151C-EA4D-9414-876976153D01}" type="datetimeFigureOut">
              <a:rPr lang="en-US" smtClean="0"/>
              <a:t>11/22/24</a:t>
            </a:fld>
            <a:endParaRPr lang="en-US"/>
          </a:p>
        </p:txBody>
      </p:sp>
      <p:sp>
        <p:nvSpPr>
          <p:cNvPr id="5" name="Footer Placeholder 4">
            <a:extLst>
              <a:ext uri="{FF2B5EF4-FFF2-40B4-BE49-F238E27FC236}">
                <a16:creationId xmlns:a16="http://schemas.microsoft.com/office/drawing/2014/main" id="{99B09FF8-6C00-643D-DED7-F61359033B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F02A72-C35C-70DE-0F6A-10707D369918}"/>
              </a:ext>
            </a:extLst>
          </p:cNvPr>
          <p:cNvSpPr>
            <a:spLocks noGrp="1"/>
          </p:cNvSpPr>
          <p:nvPr>
            <p:ph type="sldNum" sz="quarter" idx="12"/>
          </p:nvPr>
        </p:nvSpPr>
        <p:spPr/>
        <p:txBody>
          <a:bodyPr/>
          <a:lstStyle/>
          <a:p>
            <a:fld id="{C29A8426-77BF-8243-98B6-DB29A95BCF71}" type="slidenum">
              <a:rPr lang="en-US" smtClean="0"/>
              <a:t>‹#›</a:t>
            </a:fld>
            <a:endParaRPr lang="en-US"/>
          </a:p>
        </p:txBody>
      </p:sp>
    </p:spTree>
    <p:extLst>
      <p:ext uri="{BB962C8B-B14F-4D97-AF65-F5344CB8AC3E}">
        <p14:creationId xmlns:p14="http://schemas.microsoft.com/office/powerpoint/2010/main" val="1829482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18367-088C-576C-F6F2-BC11E6523A1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5FEB430-2083-C68B-AFBA-4D0EFFDFD50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CFD62F1-D711-CF70-6383-FB5E33B2BDB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27A1301-0F32-EA56-44DD-3CBBA5CDF9EE}"/>
              </a:ext>
            </a:extLst>
          </p:cNvPr>
          <p:cNvSpPr>
            <a:spLocks noGrp="1"/>
          </p:cNvSpPr>
          <p:nvPr>
            <p:ph type="dt" sz="half" idx="10"/>
          </p:nvPr>
        </p:nvSpPr>
        <p:spPr/>
        <p:txBody>
          <a:bodyPr/>
          <a:lstStyle/>
          <a:p>
            <a:fld id="{A6E98E70-151C-EA4D-9414-876976153D01}" type="datetimeFigureOut">
              <a:rPr lang="en-US" smtClean="0"/>
              <a:t>11/22/24</a:t>
            </a:fld>
            <a:endParaRPr lang="en-US"/>
          </a:p>
        </p:txBody>
      </p:sp>
      <p:sp>
        <p:nvSpPr>
          <p:cNvPr id="6" name="Footer Placeholder 5">
            <a:extLst>
              <a:ext uri="{FF2B5EF4-FFF2-40B4-BE49-F238E27FC236}">
                <a16:creationId xmlns:a16="http://schemas.microsoft.com/office/drawing/2014/main" id="{235C8ADF-5B3C-EB39-4531-B2AFA0873D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6C298F-0463-85F8-2B40-0D3B987CCE8C}"/>
              </a:ext>
            </a:extLst>
          </p:cNvPr>
          <p:cNvSpPr>
            <a:spLocks noGrp="1"/>
          </p:cNvSpPr>
          <p:nvPr>
            <p:ph type="sldNum" sz="quarter" idx="12"/>
          </p:nvPr>
        </p:nvSpPr>
        <p:spPr/>
        <p:txBody>
          <a:bodyPr/>
          <a:lstStyle/>
          <a:p>
            <a:fld id="{C29A8426-77BF-8243-98B6-DB29A95BCF71}" type="slidenum">
              <a:rPr lang="en-US" smtClean="0"/>
              <a:t>‹#›</a:t>
            </a:fld>
            <a:endParaRPr lang="en-US"/>
          </a:p>
        </p:txBody>
      </p:sp>
    </p:spTree>
    <p:extLst>
      <p:ext uri="{BB962C8B-B14F-4D97-AF65-F5344CB8AC3E}">
        <p14:creationId xmlns:p14="http://schemas.microsoft.com/office/powerpoint/2010/main" val="3035970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17BE9-5BFD-1BCB-B72D-5E30BDB85B8C}"/>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D9FEAD5-F1B0-324B-BA0C-910B3403F4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595BDD4-BE5A-23F2-0156-9AA1AB52FAC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061AE1E-C7F9-50F2-6588-C2693DC9E0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9003E62-A383-9CD9-8193-0C1D8A874CA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2E45B95-FC10-78AB-DE52-135F145EE025}"/>
              </a:ext>
            </a:extLst>
          </p:cNvPr>
          <p:cNvSpPr>
            <a:spLocks noGrp="1"/>
          </p:cNvSpPr>
          <p:nvPr>
            <p:ph type="dt" sz="half" idx="10"/>
          </p:nvPr>
        </p:nvSpPr>
        <p:spPr/>
        <p:txBody>
          <a:bodyPr/>
          <a:lstStyle/>
          <a:p>
            <a:fld id="{A6E98E70-151C-EA4D-9414-876976153D01}" type="datetimeFigureOut">
              <a:rPr lang="en-US" smtClean="0"/>
              <a:t>11/22/24</a:t>
            </a:fld>
            <a:endParaRPr lang="en-US"/>
          </a:p>
        </p:txBody>
      </p:sp>
      <p:sp>
        <p:nvSpPr>
          <p:cNvPr id="8" name="Footer Placeholder 7">
            <a:extLst>
              <a:ext uri="{FF2B5EF4-FFF2-40B4-BE49-F238E27FC236}">
                <a16:creationId xmlns:a16="http://schemas.microsoft.com/office/drawing/2014/main" id="{5BFC5267-3ECA-0498-0D9E-4573C2753F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555F281-1D54-381B-F23A-4D80F9C30290}"/>
              </a:ext>
            </a:extLst>
          </p:cNvPr>
          <p:cNvSpPr>
            <a:spLocks noGrp="1"/>
          </p:cNvSpPr>
          <p:nvPr>
            <p:ph type="sldNum" sz="quarter" idx="12"/>
          </p:nvPr>
        </p:nvSpPr>
        <p:spPr/>
        <p:txBody>
          <a:bodyPr/>
          <a:lstStyle/>
          <a:p>
            <a:fld id="{C29A8426-77BF-8243-98B6-DB29A95BCF71}" type="slidenum">
              <a:rPr lang="en-US" smtClean="0"/>
              <a:t>‹#›</a:t>
            </a:fld>
            <a:endParaRPr lang="en-US"/>
          </a:p>
        </p:txBody>
      </p:sp>
    </p:spTree>
    <p:extLst>
      <p:ext uri="{BB962C8B-B14F-4D97-AF65-F5344CB8AC3E}">
        <p14:creationId xmlns:p14="http://schemas.microsoft.com/office/powerpoint/2010/main" val="179173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1BEB1-BEA7-985E-F988-60F392F4B4E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7B139DF-E1B7-CF1B-8A3B-796D352A9899}"/>
              </a:ext>
            </a:extLst>
          </p:cNvPr>
          <p:cNvSpPr>
            <a:spLocks noGrp="1"/>
          </p:cNvSpPr>
          <p:nvPr>
            <p:ph type="dt" sz="half" idx="10"/>
          </p:nvPr>
        </p:nvSpPr>
        <p:spPr/>
        <p:txBody>
          <a:bodyPr/>
          <a:lstStyle/>
          <a:p>
            <a:fld id="{A6E98E70-151C-EA4D-9414-876976153D01}" type="datetimeFigureOut">
              <a:rPr lang="en-US" smtClean="0"/>
              <a:t>11/22/24</a:t>
            </a:fld>
            <a:endParaRPr lang="en-US"/>
          </a:p>
        </p:txBody>
      </p:sp>
      <p:sp>
        <p:nvSpPr>
          <p:cNvPr id="4" name="Footer Placeholder 3">
            <a:extLst>
              <a:ext uri="{FF2B5EF4-FFF2-40B4-BE49-F238E27FC236}">
                <a16:creationId xmlns:a16="http://schemas.microsoft.com/office/drawing/2014/main" id="{9B5AC1BE-EFF0-14EA-73DB-922C25E4EF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0690B9-13D2-5FDB-F8DA-1A6607565DE2}"/>
              </a:ext>
            </a:extLst>
          </p:cNvPr>
          <p:cNvSpPr>
            <a:spLocks noGrp="1"/>
          </p:cNvSpPr>
          <p:nvPr>
            <p:ph type="sldNum" sz="quarter" idx="12"/>
          </p:nvPr>
        </p:nvSpPr>
        <p:spPr/>
        <p:txBody>
          <a:bodyPr/>
          <a:lstStyle/>
          <a:p>
            <a:fld id="{C29A8426-77BF-8243-98B6-DB29A95BCF71}" type="slidenum">
              <a:rPr lang="en-US" smtClean="0"/>
              <a:t>‹#›</a:t>
            </a:fld>
            <a:endParaRPr lang="en-US"/>
          </a:p>
        </p:txBody>
      </p:sp>
    </p:spTree>
    <p:extLst>
      <p:ext uri="{BB962C8B-B14F-4D97-AF65-F5344CB8AC3E}">
        <p14:creationId xmlns:p14="http://schemas.microsoft.com/office/powerpoint/2010/main" val="1251912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3AD2E5-55A4-876F-E96C-1666163EB553}"/>
              </a:ext>
            </a:extLst>
          </p:cNvPr>
          <p:cNvSpPr>
            <a:spLocks noGrp="1"/>
          </p:cNvSpPr>
          <p:nvPr>
            <p:ph type="dt" sz="half" idx="10"/>
          </p:nvPr>
        </p:nvSpPr>
        <p:spPr/>
        <p:txBody>
          <a:bodyPr/>
          <a:lstStyle/>
          <a:p>
            <a:fld id="{A6E98E70-151C-EA4D-9414-876976153D01}" type="datetimeFigureOut">
              <a:rPr lang="en-US" smtClean="0"/>
              <a:t>11/22/24</a:t>
            </a:fld>
            <a:endParaRPr lang="en-US"/>
          </a:p>
        </p:txBody>
      </p:sp>
      <p:sp>
        <p:nvSpPr>
          <p:cNvPr id="3" name="Footer Placeholder 2">
            <a:extLst>
              <a:ext uri="{FF2B5EF4-FFF2-40B4-BE49-F238E27FC236}">
                <a16:creationId xmlns:a16="http://schemas.microsoft.com/office/drawing/2014/main" id="{5FC04338-E1F5-DCAB-C8A0-2B57B296AEA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95B821-1885-C526-A08E-168A7B71C1EA}"/>
              </a:ext>
            </a:extLst>
          </p:cNvPr>
          <p:cNvSpPr>
            <a:spLocks noGrp="1"/>
          </p:cNvSpPr>
          <p:nvPr>
            <p:ph type="sldNum" sz="quarter" idx="12"/>
          </p:nvPr>
        </p:nvSpPr>
        <p:spPr/>
        <p:txBody>
          <a:bodyPr/>
          <a:lstStyle/>
          <a:p>
            <a:fld id="{C29A8426-77BF-8243-98B6-DB29A95BCF71}" type="slidenum">
              <a:rPr lang="en-US" smtClean="0"/>
              <a:t>‹#›</a:t>
            </a:fld>
            <a:endParaRPr lang="en-US"/>
          </a:p>
        </p:txBody>
      </p:sp>
    </p:spTree>
    <p:extLst>
      <p:ext uri="{BB962C8B-B14F-4D97-AF65-F5344CB8AC3E}">
        <p14:creationId xmlns:p14="http://schemas.microsoft.com/office/powerpoint/2010/main" val="1515257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00102-DBB8-3D6E-663F-BFD5E940FAA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3F887422-71E2-FB71-A891-71EBECC532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0B856DF-8D40-C05D-C10E-D4393604A6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3ADF3B8-E8D2-FD5D-955A-7E53E5850E1B}"/>
              </a:ext>
            </a:extLst>
          </p:cNvPr>
          <p:cNvSpPr>
            <a:spLocks noGrp="1"/>
          </p:cNvSpPr>
          <p:nvPr>
            <p:ph type="dt" sz="half" idx="10"/>
          </p:nvPr>
        </p:nvSpPr>
        <p:spPr/>
        <p:txBody>
          <a:bodyPr/>
          <a:lstStyle/>
          <a:p>
            <a:fld id="{A6E98E70-151C-EA4D-9414-876976153D01}" type="datetimeFigureOut">
              <a:rPr lang="en-US" smtClean="0"/>
              <a:t>11/22/24</a:t>
            </a:fld>
            <a:endParaRPr lang="en-US"/>
          </a:p>
        </p:txBody>
      </p:sp>
      <p:sp>
        <p:nvSpPr>
          <p:cNvPr id="6" name="Footer Placeholder 5">
            <a:extLst>
              <a:ext uri="{FF2B5EF4-FFF2-40B4-BE49-F238E27FC236}">
                <a16:creationId xmlns:a16="http://schemas.microsoft.com/office/drawing/2014/main" id="{BF47E32C-C44D-3B60-9893-0861593D10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3FBBCD-2E59-6AA2-1974-540099EE2156}"/>
              </a:ext>
            </a:extLst>
          </p:cNvPr>
          <p:cNvSpPr>
            <a:spLocks noGrp="1"/>
          </p:cNvSpPr>
          <p:nvPr>
            <p:ph type="sldNum" sz="quarter" idx="12"/>
          </p:nvPr>
        </p:nvSpPr>
        <p:spPr/>
        <p:txBody>
          <a:bodyPr/>
          <a:lstStyle/>
          <a:p>
            <a:fld id="{C29A8426-77BF-8243-98B6-DB29A95BCF71}" type="slidenum">
              <a:rPr lang="en-US" smtClean="0"/>
              <a:t>‹#›</a:t>
            </a:fld>
            <a:endParaRPr lang="en-US"/>
          </a:p>
        </p:txBody>
      </p:sp>
    </p:spTree>
    <p:extLst>
      <p:ext uri="{BB962C8B-B14F-4D97-AF65-F5344CB8AC3E}">
        <p14:creationId xmlns:p14="http://schemas.microsoft.com/office/powerpoint/2010/main" val="456574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74BBD-A641-3BA3-4D05-5C41D67023F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76ABBAE-0119-2297-0215-D0763648BE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C741830-1EC4-91CB-9694-F5F4B04D80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A4647CC-EAD8-1206-0D9E-D1E92DF447E2}"/>
              </a:ext>
            </a:extLst>
          </p:cNvPr>
          <p:cNvSpPr>
            <a:spLocks noGrp="1"/>
          </p:cNvSpPr>
          <p:nvPr>
            <p:ph type="dt" sz="half" idx="10"/>
          </p:nvPr>
        </p:nvSpPr>
        <p:spPr/>
        <p:txBody>
          <a:bodyPr/>
          <a:lstStyle/>
          <a:p>
            <a:fld id="{A6E98E70-151C-EA4D-9414-876976153D01}" type="datetimeFigureOut">
              <a:rPr lang="en-US" smtClean="0"/>
              <a:t>11/22/24</a:t>
            </a:fld>
            <a:endParaRPr lang="en-US"/>
          </a:p>
        </p:txBody>
      </p:sp>
      <p:sp>
        <p:nvSpPr>
          <p:cNvPr id="6" name="Footer Placeholder 5">
            <a:extLst>
              <a:ext uri="{FF2B5EF4-FFF2-40B4-BE49-F238E27FC236}">
                <a16:creationId xmlns:a16="http://schemas.microsoft.com/office/drawing/2014/main" id="{D7860424-5857-BF0D-6330-CA0910B7F8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A615CF-76E8-CBB6-C634-4955484CF7D8}"/>
              </a:ext>
            </a:extLst>
          </p:cNvPr>
          <p:cNvSpPr>
            <a:spLocks noGrp="1"/>
          </p:cNvSpPr>
          <p:nvPr>
            <p:ph type="sldNum" sz="quarter" idx="12"/>
          </p:nvPr>
        </p:nvSpPr>
        <p:spPr/>
        <p:txBody>
          <a:bodyPr/>
          <a:lstStyle/>
          <a:p>
            <a:fld id="{C29A8426-77BF-8243-98B6-DB29A95BCF71}" type="slidenum">
              <a:rPr lang="en-US" smtClean="0"/>
              <a:t>‹#›</a:t>
            </a:fld>
            <a:endParaRPr lang="en-US"/>
          </a:p>
        </p:txBody>
      </p:sp>
    </p:spTree>
    <p:extLst>
      <p:ext uri="{BB962C8B-B14F-4D97-AF65-F5344CB8AC3E}">
        <p14:creationId xmlns:p14="http://schemas.microsoft.com/office/powerpoint/2010/main" val="18374926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77DB97-45DE-D859-8528-3BCF5C7DD4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D3F21DB-9A01-F397-20D6-B5E5CC99B2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CB841C6-0191-3F77-30D7-7A6D7F7EC6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6E98E70-151C-EA4D-9414-876976153D01}" type="datetimeFigureOut">
              <a:rPr lang="en-US" smtClean="0"/>
              <a:t>11/22/24</a:t>
            </a:fld>
            <a:endParaRPr lang="en-US"/>
          </a:p>
        </p:txBody>
      </p:sp>
      <p:sp>
        <p:nvSpPr>
          <p:cNvPr id="5" name="Footer Placeholder 4">
            <a:extLst>
              <a:ext uri="{FF2B5EF4-FFF2-40B4-BE49-F238E27FC236}">
                <a16:creationId xmlns:a16="http://schemas.microsoft.com/office/drawing/2014/main" id="{6EE05CC7-FD27-6B0B-577B-22594DD670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F33D5E5-BC5E-BADB-A75B-F77DC370B7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29A8426-77BF-8243-98B6-DB29A95BCF71}" type="slidenum">
              <a:rPr lang="en-US" smtClean="0"/>
              <a:t>‹#›</a:t>
            </a:fld>
            <a:endParaRPr lang="en-US"/>
          </a:p>
        </p:txBody>
      </p:sp>
    </p:spTree>
    <p:extLst>
      <p:ext uri="{BB962C8B-B14F-4D97-AF65-F5344CB8AC3E}">
        <p14:creationId xmlns:p14="http://schemas.microsoft.com/office/powerpoint/2010/main" val="35075892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hyperlink" Target="https://indianbirds.thedynamicnature.com/2017/07/tawny-owl-photos.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hyperlink" Target="https://indianbirds.thedynamicnature.com/2017/07/tawny-owl-photos.htm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hyperlink" Target="http://flickr.com/photos/foxypar4/563798423" TargetMode="External"/><Relationship Id="rId5" Type="http://schemas.microsoft.com/office/2007/relationships/hdphoto" Target="../media/hdphoto4.wdp"/><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hyperlink" Target="http://flickr.com/photos/foxypar4/563798423" TargetMode="External"/><Relationship Id="rId5" Type="http://schemas.microsoft.com/office/2007/relationships/hdphoto" Target="../media/hdphoto5.wdp"/><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pixabay.com/en/bird-kiss-nature-birds-806215/" TargetMode="External"/><Relationship Id="rId4" Type="http://schemas.microsoft.com/office/2007/relationships/hdphoto" Target="../media/hdphoto6.wdp"/></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18.png"/><Relationship Id="rId4" Type="http://schemas.openxmlformats.org/officeDocument/2006/relationships/diagramLayout" Target="../diagrams/layout1.xml"/><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Slide Background">
            <a:extLst>
              <a:ext uri="{FF2B5EF4-FFF2-40B4-BE49-F238E27FC236}">
                <a16:creationId xmlns:a16="http://schemas.microsoft.com/office/drawing/2014/main" id="{7B1AB9FE-36F5-4FD1-9850-DB5C5AD48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Birds resting on parallel wires">
            <a:extLst>
              <a:ext uri="{FF2B5EF4-FFF2-40B4-BE49-F238E27FC236}">
                <a16:creationId xmlns:a16="http://schemas.microsoft.com/office/drawing/2014/main" id="{6BB5F89F-A262-66D7-5082-38D264ADCD33}"/>
              </a:ext>
            </a:extLst>
          </p:cNvPr>
          <p:cNvPicPr>
            <a:picLocks noChangeAspect="1"/>
          </p:cNvPicPr>
          <p:nvPr/>
        </p:nvPicPr>
        <p:blipFill>
          <a:blip r:embed="rId3"/>
          <a:srcRect b="20000"/>
          <a:stretch/>
        </p:blipFill>
        <p:spPr>
          <a:xfrm>
            <a:off x="20" y="10"/>
            <a:ext cx="12191979" cy="5486390"/>
          </a:xfrm>
          <a:prstGeom prst="rect">
            <a:avLst/>
          </a:prstGeom>
          <a:effectLst>
            <a:outerShdw blurRad="596900" dist="330200" dir="8820000" sx="87000" sy="87000" algn="ctr" rotWithShape="0">
              <a:srgbClr val="000000">
                <a:alpha val="29000"/>
              </a:srgbClr>
            </a:outerShdw>
          </a:effectLst>
        </p:spPr>
      </p:pic>
      <p:sp useBgFill="1">
        <p:nvSpPr>
          <p:cNvPr id="17" name="Rectangle 16">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2"/>
            <a:ext cx="12192000" cy="1371598"/>
          </a:xfrm>
          <a:prstGeom prst="rect">
            <a:avLst/>
          </a:prstGeom>
          <a:ln>
            <a:noFill/>
          </a:ln>
          <a:effectLst>
            <a:outerShdw blurRad="254000" dist="114300" dir="20340000" sx="89000" sy="89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DF9921-BA1F-97E1-6F01-5392ADE51AA4}"/>
              </a:ext>
            </a:extLst>
          </p:cNvPr>
          <p:cNvSpPr>
            <a:spLocks noGrp="1"/>
          </p:cNvSpPr>
          <p:nvPr>
            <p:ph type="ctrTitle"/>
          </p:nvPr>
        </p:nvSpPr>
        <p:spPr>
          <a:xfrm>
            <a:off x="82493" y="3841835"/>
            <a:ext cx="12347321" cy="852260"/>
          </a:xfrm>
        </p:spPr>
        <p:txBody>
          <a:bodyPr anchor="ctr">
            <a:normAutofit fontScale="90000"/>
          </a:bodyPr>
          <a:lstStyle/>
          <a:p>
            <a:pPr algn="l"/>
            <a:r>
              <a:rPr lang="en-US" sz="3600" b="1" i="1" dirty="0">
                <a:latin typeface="Franklin Gothic Medium" panose="020B0603020102020204" pitchFamily="34" charset="0"/>
              </a:rPr>
              <a:t>Using Large Language Models to engage with citizen science data</a:t>
            </a:r>
          </a:p>
        </p:txBody>
      </p:sp>
      <p:sp>
        <p:nvSpPr>
          <p:cNvPr id="3" name="Subtitle 2">
            <a:extLst>
              <a:ext uri="{FF2B5EF4-FFF2-40B4-BE49-F238E27FC236}">
                <a16:creationId xmlns:a16="http://schemas.microsoft.com/office/drawing/2014/main" id="{7469D636-9E67-39A4-D568-C072F0F4E542}"/>
              </a:ext>
            </a:extLst>
          </p:cNvPr>
          <p:cNvSpPr>
            <a:spLocks noGrp="1"/>
          </p:cNvSpPr>
          <p:nvPr>
            <p:ph type="subTitle" idx="1"/>
          </p:nvPr>
        </p:nvSpPr>
        <p:spPr>
          <a:xfrm>
            <a:off x="7160704" y="5758250"/>
            <a:ext cx="4839372" cy="852260"/>
          </a:xfrm>
        </p:spPr>
        <p:txBody>
          <a:bodyPr anchor="ctr">
            <a:noAutofit/>
          </a:bodyPr>
          <a:lstStyle/>
          <a:p>
            <a:pPr algn="r"/>
            <a:r>
              <a:rPr lang="en-US" sz="3200" b="1" dirty="0"/>
              <a:t>Dr. Elise Gallois</a:t>
            </a:r>
          </a:p>
          <a:p>
            <a:pPr algn="r"/>
            <a:r>
              <a:rPr lang="en-US" sz="3200" dirty="0" err="1"/>
              <a:t>elise.gallois@nhm.ac.uk</a:t>
            </a:r>
            <a:endParaRPr lang="en-US" sz="3200" dirty="0"/>
          </a:p>
        </p:txBody>
      </p:sp>
      <p:pic>
        <p:nvPicPr>
          <p:cNvPr id="9218" name="Picture 2">
            <a:extLst>
              <a:ext uri="{FF2B5EF4-FFF2-40B4-BE49-F238E27FC236}">
                <a16:creationId xmlns:a16="http://schemas.microsoft.com/office/drawing/2014/main" id="{55C53060-1AA4-8900-40E6-D6D11C829B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93" y="5510760"/>
            <a:ext cx="2660801" cy="1347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86361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EE78F-2FF8-19DC-A224-27B5B51EAA2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CED7597-7AEF-8628-EF39-4AD6D641FEEE}"/>
              </a:ext>
            </a:extLst>
          </p:cNvPr>
          <p:cNvSpPr>
            <a:spLocks noGrp="1"/>
          </p:cNvSpPr>
          <p:nvPr>
            <p:ph idx="1"/>
          </p:nvPr>
        </p:nvSpPr>
        <p:spPr/>
        <p:txBody>
          <a:bodyPr/>
          <a:lstStyle/>
          <a:p>
            <a:endParaRPr lang="en-US" dirty="0"/>
          </a:p>
        </p:txBody>
      </p:sp>
      <p:pic>
        <p:nvPicPr>
          <p:cNvPr id="3074" name="Picture 2">
            <a:extLst>
              <a:ext uri="{FF2B5EF4-FFF2-40B4-BE49-F238E27FC236}">
                <a16:creationId xmlns:a16="http://schemas.microsoft.com/office/drawing/2014/main" id="{6D0CD0B6-8C3C-3BCE-F1BC-95A6C473AA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336" b="37258"/>
          <a:stretch/>
        </p:blipFill>
        <p:spPr bwMode="auto">
          <a:xfrm>
            <a:off x="2460262" y="-67150"/>
            <a:ext cx="6848631" cy="66488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C7105200-354E-CB8C-C2AC-E29B6ECD20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336" b="37258"/>
          <a:stretch/>
        </p:blipFill>
        <p:spPr bwMode="auto">
          <a:xfrm>
            <a:off x="2460262" y="0"/>
            <a:ext cx="6848631" cy="6648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5797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8501B-996A-8D72-2AD8-9749CDFE041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077FD07-BDAC-3B07-9F2D-9D38B5602F9B}"/>
              </a:ext>
            </a:extLst>
          </p:cNvPr>
          <p:cNvSpPr>
            <a:spLocks noGrp="1"/>
          </p:cNvSpPr>
          <p:nvPr>
            <p:ph idx="1"/>
          </p:nvPr>
        </p:nvSpPr>
        <p:spPr/>
        <p:txBody>
          <a:bodyPr/>
          <a:lstStyle/>
          <a:p>
            <a:endParaRPr lang="en-US" dirty="0"/>
          </a:p>
        </p:txBody>
      </p:sp>
      <p:pic>
        <p:nvPicPr>
          <p:cNvPr id="4" name="Picture 2">
            <a:extLst>
              <a:ext uri="{FF2B5EF4-FFF2-40B4-BE49-F238E27FC236}">
                <a16:creationId xmlns:a16="http://schemas.microsoft.com/office/drawing/2014/main" id="{1A9E33FE-53F7-8888-5D99-DD9FE324F60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246" t="3585" r="2348" b="38827"/>
          <a:stretch/>
        </p:blipFill>
        <p:spPr bwMode="auto">
          <a:xfrm>
            <a:off x="2548327" y="119921"/>
            <a:ext cx="7563234" cy="6372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001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38042-3AB7-C243-6A90-378B3EB58F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926860-E86D-2E86-598E-B4EA779187C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B78551E-D6E8-C025-CDB0-0BF1646FA0A8}"/>
              </a:ext>
            </a:extLst>
          </p:cNvPr>
          <p:cNvSpPr>
            <a:spLocks noGrp="1"/>
          </p:cNvSpPr>
          <p:nvPr>
            <p:ph idx="1"/>
          </p:nvPr>
        </p:nvSpPr>
        <p:spPr/>
        <p:txBody>
          <a:bodyPr/>
          <a:lstStyle/>
          <a:p>
            <a:endParaRPr lang="en-US"/>
          </a:p>
        </p:txBody>
      </p:sp>
      <p:pic>
        <p:nvPicPr>
          <p:cNvPr id="4" name="Picture 2">
            <a:extLst>
              <a:ext uri="{FF2B5EF4-FFF2-40B4-BE49-F238E27FC236}">
                <a16:creationId xmlns:a16="http://schemas.microsoft.com/office/drawing/2014/main" id="{BC243602-CE36-AF58-E8A6-DD2E0BBA56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1173"/>
          <a:stretch/>
        </p:blipFill>
        <p:spPr bwMode="auto">
          <a:xfrm>
            <a:off x="-1736986" y="1060111"/>
            <a:ext cx="16518883" cy="473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539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DE4F69-08DA-2093-1828-0CD9AE0A7FD3}"/>
              </a:ext>
            </a:extLst>
          </p:cNvPr>
          <p:cNvSpPr>
            <a:spLocks noGrp="1"/>
          </p:cNvSpPr>
          <p:nvPr>
            <p:ph type="title"/>
          </p:nvPr>
        </p:nvSpPr>
        <p:spPr>
          <a:xfrm>
            <a:off x="630936" y="640080"/>
            <a:ext cx="4818888" cy="1481328"/>
          </a:xfrm>
        </p:spPr>
        <p:txBody>
          <a:bodyPr anchor="b">
            <a:normAutofit fontScale="90000"/>
          </a:bodyPr>
          <a:lstStyle/>
          <a:p>
            <a:r>
              <a:rPr lang="en-US" sz="5400" dirty="0"/>
              <a:t>A prospective framework</a:t>
            </a:r>
          </a:p>
        </p:txBody>
      </p:sp>
      <p:sp>
        <p:nvSpPr>
          <p:cNvPr id="2057"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1A8428-FEF2-0D27-E5D8-C356B3DC4146}"/>
              </a:ext>
            </a:extLst>
          </p:cNvPr>
          <p:cNvSpPr>
            <a:spLocks noGrp="1"/>
          </p:cNvSpPr>
          <p:nvPr>
            <p:ph idx="1"/>
          </p:nvPr>
        </p:nvSpPr>
        <p:spPr>
          <a:xfrm>
            <a:off x="630936" y="3208697"/>
            <a:ext cx="3910715" cy="3547872"/>
          </a:xfrm>
        </p:spPr>
        <p:txBody>
          <a:bodyPr anchor="t">
            <a:normAutofit/>
          </a:bodyPr>
          <a:lstStyle/>
          <a:p>
            <a:r>
              <a:rPr lang="en-US" sz="2200" dirty="0"/>
              <a:t>A roadmap for ecologists wishing to develop quantitative LLM tools</a:t>
            </a:r>
          </a:p>
          <a:p>
            <a:r>
              <a:rPr lang="en-US" sz="2200" dirty="0"/>
              <a:t>Pre-print coming soon!</a:t>
            </a:r>
          </a:p>
        </p:txBody>
      </p:sp>
      <p:pic>
        <p:nvPicPr>
          <p:cNvPr id="2050" name="Picture 2">
            <a:extLst>
              <a:ext uri="{FF2B5EF4-FFF2-40B4-BE49-F238E27FC236}">
                <a16:creationId xmlns:a16="http://schemas.microsoft.com/office/drawing/2014/main" id="{3B30AE0C-8EA8-2FF7-388C-7611792F6DC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41651" y="101431"/>
            <a:ext cx="7549241" cy="6756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0332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6B011-CB3B-C94E-6D8E-C1D0B7C1C0B6}"/>
              </a:ext>
            </a:extLst>
          </p:cNvPr>
          <p:cNvSpPr>
            <a:spLocks noGrp="1"/>
          </p:cNvSpPr>
          <p:nvPr>
            <p:ph type="title"/>
          </p:nvPr>
        </p:nvSpPr>
        <p:spPr>
          <a:xfrm>
            <a:off x="838200" y="693859"/>
            <a:ext cx="10515600" cy="1325563"/>
          </a:xfrm>
        </p:spPr>
        <p:txBody>
          <a:bodyPr>
            <a:normAutofit fontScale="90000"/>
          </a:bodyPr>
          <a:lstStyle/>
          <a:p>
            <a:r>
              <a:rPr lang="en-US" dirty="0">
                <a:highlight>
                  <a:srgbClr val="FFFF00"/>
                </a:highlight>
                <a:latin typeface="Franklin Gothic Medium" panose="020B0603020102020204" pitchFamily="34" charset="0"/>
              </a:rPr>
              <a:t>Multi-agent </a:t>
            </a:r>
            <a:r>
              <a:rPr lang="en-US" dirty="0" err="1">
                <a:highlight>
                  <a:srgbClr val="FFFF00"/>
                </a:highlight>
                <a:latin typeface="Franklin Gothic Medium" panose="020B0603020102020204" pitchFamily="34" charset="0"/>
              </a:rPr>
              <a:t>LangGraph</a:t>
            </a:r>
            <a:br>
              <a:rPr lang="en-US" dirty="0">
                <a:highlight>
                  <a:srgbClr val="FFFF00"/>
                </a:highlight>
              </a:rPr>
            </a:br>
            <a:br>
              <a:rPr lang="en-US" i="1" dirty="0">
                <a:latin typeface="Bradley Hand" pitchFamily="2" charset="77"/>
              </a:rPr>
            </a:br>
            <a:endParaRPr lang="en-US" dirty="0">
              <a:highlight>
                <a:srgbClr val="FFFF00"/>
              </a:highlight>
            </a:endParaRPr>
          </a:p>
        </p:txBody>
      </p:sp>
      <p:sp>
        <p:nvSpPr>
          <p:cNvPr id="7" name="Content Placeholder 6">
            <a:extLst>
              <a:ext uri="{FF2B5EF4-FFF2-40B4-BE49-F238E27FC236}">
                <a16:creationId xmlns:a16="http://schemas.microsoft.com/office/drawing/2014/main" id="{A30460EF-64FA-4A91-1F4A-5C85F35A2E69}"/>
              </a:ext>
            </a:extLst>
          </p:cNvPr>
          <p:cNvSpPr>
            <a:spLocks noGrp="1"/>
          </p:cNvSpPr>
          <p:nvPr>
            <p:ph idx="1"/>
          </p:nvPr>
        </p:nvSpPr>
        <p:spPr>
          <a:xfrm>
            <a:off x="838200" y="2170399"/>
            <a:ext cx="10515600" cy="4351338"/>
          </a:xfrm>
        </p:spPr>
        <p:txBody>
          <a:bodyPr/>
          <a:lstStyle/>
          <a:p>
            <a:r>
              <a:rPr lang="en-US" dirty="0" err="1"/>
              <a:t>LangGraph</a:t>
            </a:r>
            <a:r>
              <a:rPr lang="en-US" dirty="0"/>
              <a:t>: a library allowing you to create multiple language agents</a:t>
            </a:r>
          </a:p>
          <a:p>
            <a:r>
              <a:rPr lang="en-US" dirty="0"/>
              <a:t>Multi-agent graphs act as an orchestrated system </a:t>
            </a:r>
          </a:p>
          <a:p>
            <a:r>
              <a:rPr lang="en-US" dirty="0"/>
              <a:t>Users can build custom workflows</a:t>
            </a:r>
          </a:p>
          <a:p>
            <a:pPr marL="0" indent="0">
              <a:buNone/>
            </a:pPr>
            <a:endParaRPr lang="en-US" dirty="0"/>
          </a:p>
        </p:txBody>
      </p:sp>
      <p:pic>
        <p:nvPicPr>
          <p:cNvPr id="6146" name="Picture 2" descr="Home">
            <a:extLst>
              <a:ext uri="{FF2B5EF4-FFF2-40B4-BE49-F238E27FC236}">
                <a16:creationId xmlns:a16="http://schemas.microsoft.com/office/drawing/2014/main" id="{06B5DC90-6990-9D47-3382-65C2E98F1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5239" y="5059363"/>
            <a:ext cx="7251700" cy="111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833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55F2876-02FC-0D4D-840B-A5932D34CD63}"/>
              </a:ext>
            </a:extLst>
          </p:cNvPr>
          <p:cNvSpPr/>
          <p:nvPr/>
        </p:nvSpPr>
        <p:spPr>
          <a:xfrm>
            <a:off x="149290" y="-466531"/>
            <a:ext cx="12484359" cy="75764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CB93FD0-7F8B-957C-19FA-431C6020386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371E348-1159-A066-9B2D-68EAD463948A}"/>
              </a:ext>
            </a:extLst>
          </p:cNvPr>
          <p:cNvSpPr>
            <a:spLocks noGrp="1"/>
          </p:cNvSpPr>
          <p:nvPr>
            <p:ph idx="1"/>
          </p:nvPr>
        </p:nvSpPr>
        <p:spPr/>
        <p:txBody>
          <a:bodyPr/>
          <a:lstStyle/>
          <a:p>
            <a:endParaRPr lang="en-US"/>
          </a:p>
        </p:txBody>
      </p:sp>
      <p:pic>
        <p:nvPicPr>
          <p:cNvPr id="3074" name="Picture 2">
            <a:extLst>
              <a:ext uri="{FF2B5EF4-FFF2-40B4-BE49-F238E27FC236}">
                <a16:creationId xmlns:a16="http://schemas.microsoft.com/office/drawing/2014/main" id="{BA06B4C6-1744-0E70-447A-93721F056F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13" y="0"/>
            <a:ext cx="1140618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What is Python Coding?">
            <a:extLst>
              <a:ext uri="{FF2B5EF4-FFF2-40B4-BE49-F238E27FC236}">
                <a16:creationId xmlns:a16="http://schemas.microsoft.com/office/drawing/2014/main" id="{A6043B12-8626-6F6B-0642-D0687A97F68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494" t="19445" r="20955" b="20771"/>
          <a:stretch/>
        </p:blipFill>
        <p:spPr bwMode="auto">
          <a:xfrm>
            <a:off x="4768052" y="1567527"/>
            <a:ext cx="538239" cy="51619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62146BD0-C0E8-9B7E-9A40-8EA4742E3B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7727" y="1626812"/>
            <a:ext cx="852054" cy="3976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Pinecone (@pinecone) / X">
            <a:extLst>
              <a:ext uri="{FF2B5EF4-FFF2-40B4-BE49-F238E27FC236}">
                <a16:creationId xmlns:a16="http://schemas.microsoft.com/office/drawing/2014/main" id="{2E6A6A2B-2A0F-7EC5-2FB9-C3DABCC342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4973" y="2839027"/>
            <a:ext cx="589973" cy="58997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Url - Free web icons">
            <a:extLst>
              <a:ext uri="{FF2B5EF4-FFF2-40B4-BE49-F238E27FC236}">
                <a16:creationId xmlns:a16="http://schemas.microsoft.com/office/drawing/2014/main" id="{F3640B24-A6C8-1A8C-BBCA-8A88C41DE9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3091" y="3350780"/>
            <a:ext cx="431511" cy="431511"/>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OpenAI">
            <a:extLst>
              <a:ext uri="{FF2B5EF4-FFF2-40B4-BE49-F238E27FC236}">
                <a16:creationId xmlns:a16="http://schemas.microsoft.com/office/drawing/2014/main" id="{8AA98378-4855-D698-9016-CE379F5DDA3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28417" y="1465691"/>
            <a:ext cx="684125" cy="6841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Url - Free web icons">
            <a:extLst>
              <a:ext uri="{FF2B5EF4-FFF2-40B4-BE49-F238E27FC236}">
                <a16:creationId xmlns:a16="http://schemas.microsoft.com/office/drawing/2014/main" id="{C5957D59-1456-7960-B7FD-7D31E7A64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70836" y="1034180"/>
            <a:ext cx="656508" cy="6565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22DE9AD-0127-2D92-C1FD-315D4C426D42}"/>
              </a:ext>
            </a:extLst>
          </p:cNvPr>
          <p:cNvSpPr txBox="1"/>
          <p:nvPr/>
        </p:nvSpPr>
        <p:spPr>
          <a:xfrm>
            <a:off x="516069" y="721163"/>
            <a:ext cx="1585223" cy="738664"/>
          </a:xfrm>
          <a:prstGeom prst="rect">
            <a:avLst/>
          </a:prstGeom>
          <a:noFill/>
        </p:spPr>
        <p:txBody>
          <a:bodyPr wrap="square" rtlCol="0">
            <a:spAutoFit/>
          </a:bodyPr>
          <a:lstStyle/>
          <a:p>
            <a:pPr algn="ctr"/>
            <a:r>
              <a:rPr lang="en-US" sz="1400" b="1" dirty="0"/>
              <a:t>Query is about historical bird sightings</a:t>
            </a:r>
          </a:p>
        </p:txBody>
      </p:sp>
      <p:sp>
        <p:nvSpPr>
          <p:cNvPr id="8" name="TextBox 7">
            <a:extLst>
              <a:ext uri="{FF2B5EF4-FFF2-40B4-BE49-F238E27FC236}">
                <a16:creationId xmlns:a16="http://schemas.microsoft.com/office/drawing/2014/main" id="{F45112BE-8DCF-CAE7-E2A0-6E578530E347}"/>
              </a:ext>
            </a:extLst>
          </p:cNvPr>
          <p:cNvSpPr txBox="1"/>
          <p:nvPr/>
        </p:nvSpPr>
        <p:spPr>
          <a:xfrm>
            <a:off x="1999190" y="975351"/>
            <a:ext cx="1585370" cy="307777"/>
          </a:xfrm>
          <a:prstGeom prst="rect">
            <a:avLst/>
          </a:prstGeom>
          <a:noFill/>
        </p:spPr>
        <p:txBody>
          <a:bodyPr wrap="none" rtlCol="0">
            <a:spAutoFit/>
          </a:bodyPr>
          <a:lstStyle/>
          <a:p>
            <a:r>
              <a:rPr lang="en-US" sz="1400" b="1" dirty="0"/>
              <a:t>Query is informal</a:t>
            </a:r>
          </a:p>
        </p:txBody>
      </p:sp>
      <p:sp>
        <p:nvSpPr>
          <p:cNvPr id="9" name="TextBox 8">
            <a:extLst>
              <a:ext uri="{FF2B5EF4-FFF2-40B4-BE49-F238E27FC236}">
                <a16:creationId xmlns:a16="http://schemas.microsoft.com/office/drawing/2014/main" id="{D18A74BB-0171-4BD8-FF94-4CA0B991E9BC}"/>
              </a:ext>
            </a:extLst>
          </p:cNvPr>
          <p:cNvSpPr txBox="1"/>
          <p:nvPr/>
        </p:nvSpPr>
        <p:spPr>
          <a:xfrm>
            <a:off x="3806057" y="613441"/>
            <a:ext cx="1500234" cy="523220"/>
          </a:xfrm>
          <a:prstGeom prst="rect">
            <a:avLst/>
          </a:prstGeom>
          <a:noFill/>
        </p:spPr>
        <p:txBody>
          <a:bodyPr wrap="square" rtlCol="0">
            <a:spAutoFit/>
          </a:bodyPr>
          <a:lstStyle/>
          <a:p>
            <a:pPr algn="ctr"/>
            <a:r>
              <a:rPr lang="en-US" sz="1400" b="1" dirty="0"/>
              <a:t>Query requires plot generation</a:t>
            </a:r>
          </a:p>
        </p:txBody>
      </p:sp>
      <p:sp>
        <p:nvSpPr>
          <p:cNvPr id="10" name="TextBox 9">
            <a:extLst>
              <a:ext uri="{FF2B5EF4-FFF2-40B4-BE49-F238E27FC236}">
                <a16:creationId xmlns:a16="http://schemas.microsoft.com/office/drawing/2014/main" id="{FB017C1F-C91E-E625-A0C4-CC8CBB99D2DF}"/>
              </a:ext>
            </a:extLst>
          </p:cNvPr>
          <p:cNvSpPr txBox="1"/>
          <p:nvPr/>
        </p:nvSpPr>
        <p:spPr>
          <a:xfrm>
            <a:off x="5274147" y="505719"/>
            <a:ext cx="1823834" cy="738664"/>
          </a:xfrm>
          <a:prstGeom prst="rect">
            <a:avLst/>
          </a:prstGeom>
          <a:noFill/>
        </p:spPr>
        <p:txBody>
          <a:bodyPr wrap="square" rtlCol="0">
            <a:spAutoFit/>
          </a:bodyPr>
          <a:lstStyle/>
          <a:p>
            <a:pPr algn="ctr"/>
            <a:r>
              <a:rPr lang="en-US" sz="1400" b="1" dirty="0"/>
              <a:t>Query requires data summary or calculation</a:t>
            </a:r>
          </a:p>
        </p:txBody>
      </p:sp>
      <p:sp>
        <p:nvSpPr>
          <p:cNvPr id="11" name="TextBox 10">
            <a:extLst>
              <a:ext uri="{FF2B5EF4-FFF2-40B4-BE49-F238E27FC236}">
                <a16:creationId xmlns:a16="http://schemas.microsoft.com/office/drawing/2014/main" id="{05F9DBDC-BEFC-B3FA-AB8B-91A48DF8307C}"/>
              </a:ext>
            </a:extLst>
          </p:cNvPr>
          <p:cNvSpPr txBox="1"/>
          <p:nvPr/>
        </p:nvSpPr>
        <p:spPr>
          <a:xfrm>
            <a:off x="7096530" y="372814"/>
            <a:ext cx="2881399" cy="523220"/>
          </a:xfrm>
          <a:prstGeom prst="rect">
            <a:avLst/>
          </a:prstGeom>
          <a:noFill/>
        </p:spPr>
        <p:txBody>
          <a:bodyPr wrap="square" rtlCol="0">
            <a:spAutoFit/>
          </a:bodyPr>
          <a:lstStyle/>
          <a:p>
            <a:pPr algn="ctr"/>
            <a:r>
              <a:rPr lang="en-US" sz="1400" b="1" dirty="0"/>
              <a:t>Query is on-topic but unrelated to eBird or historic sighting data</a:t>
            </a:r>
          </a:p>
        </p:txBody>
      </p:sp>
      <p:sp>
        <p:nvSpPr>
          <p:cNvPr id="6" name="TextBox 5">
            <a:extLst>
              <a:ext uri="{FF2B5EF4-FFF2-40B4-BE49-F238E27FC236}">
                <a16:creationId xmlns:a16="http://schemas.microsoft.com/office/drawing/2014/main" id="{5E9CA390-3EFB-2687-56D5-E7C41A583C42}"/>
              </a:ext>
            </a:extLst>
          </p:cNvPr>
          <p:cNvSpPr txBox="1"/>
          <p:nvPr/>
        </p:nvSpPr>
        <p:spPr>
          <a:xfrm>
            <a:off x="1498243" y="5084532"/>
            <a:ext cx="2412905" cy="307777"/>
          </a:xfrm>
          <a:prstGeom prst="rect">
            <a:avLst/>
          </a:prstGeom>
          <a:noFill/>
        </p:spPr>
        <p:txBody>
          <a:bodyPr wrap="none" rtlCol="0">
            <a:spAutoFit/>
          </a:bodyPr>
          <a:lstStyle/>
          <a:p>
            <a:r>
              <a:rPr lang="en-US" sz="1400" b="1" dirty="0"/>
              <a:t>Relevant texts are retrieved</a:t>
            </a:r>
          </a:p>
        </p:txBody>
      </p:sp>
      <p:sp>
        <p:nvSpPr>
          <p:cNvPr id="12" name="TextBox 11">
            <a:extLst>
              <a:ext uri="{FF2B5EF4-FFF2-40B4-BE49-F238E27FC236}">
                <a16:creationId xmlns:a16="http://schemas.microsoft.com/office/drawing/2014/main" id="{1F2F3801-D345-B54C-F9FF-D1A766B5E7B4}"/>
              </a:ext>
            </a:extLst>
          </p:cNvPr>
          <p:cNvSpPr txBox="1"/>
          <p:nvPr/>
        </p:nvSpPr>
        <p:spPr>
          <a:xfrm>
            <a:off x="8716548" y="5562210"/>
            <a:ext cx="2021236" cy="523220"/>
          </a:xfrm>
          <a:prstGeom prst="rect">
            <a:avLst/>
          </a:prstGeom>
          <a:noFill/>
        </p:spPr>
        <p:txBody>
          <a:bodyPr wrap="square" rtlCol="0">
            <a:spAutoFit/>
          </a:bodyPr>
          <a:lstStyle/>
          <a:p>
            <a:r>
              <a:rPr lang="en-US" sz="1400" b="1" dirty="0"/>
              <a:t>Texts are graded on relevance to query</a:t>
            </a:r>
          </a:p>
        </p:txBody>
      </p:sp>
      <p:sp>
        <p:nvSpPr>
          <p:cNvPr id="13" name="TextBox 12">
            <a:extLst>
              <a:ext uri="{FF2B5EF4-FFF2-40B4-BE49-F238E27FC236}">
                <a16:creationId xmlns:a16="http://schemas.microsoft.com/office/drawing/2014/main" id="{63EE7021-D731-1A8B-EC5E-39C9CF91D99F}"/>
              </a:ext>
            </a:extLst>
          </p:cNvPr>
          <p:cNvSpPr txBox="1"/>
          <p:nvPr/>
        </p:nvSpPr>
        <p:spPr>
          <a:xfrm>
            <a:off x="6936785" y="4242304"/>
            <a:ext cx="2021236" cy="738664"/>
          </a:xfrm>
          <a:prstGeom prst="rect">
            <a:avLst/>
          </a:prstGeom>
          <a:noFill/>
        </p:spPr>
        <p:txBody>
          <a:bodyPr wrap="square" rtlCol="0">
            <a:spAutoFit/>
          </a:bodyPr>
          <a:lstStyle/>
          <a:p>
            <a:pPr algn="ctr"/>
            <a:r>
              <a:rPr lang="en-US" sz="1400" b="1" dirty="0"/>
              <a:t>Query is reworded end entered back into text search</a:t>
            </a:r>
          </a:p>
        </p:txBody>
      </p:sp>
    </p:spTree>
    <p:extLst>
      <p:ext uri="{BB962C8B-B14F-4D97-AF65-F5344CB8AC3E}">
        <p14:creationId xmlns:p14="http://schemas.microsoft.com/office/powerpoint/2010/main" val="33406547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04AB2-65A8-1F5C-7983-21DBBB9A50D1}"/>
              </a:ext>
            </a:extLst>
          </p:cNvPr>
          <p:cNvSpPr>
            <a:spLocks noGrp="1"/>
          </p:cNvSpPr>
          <p:nvPr>
            <p:ph type="title"/>
          </p:nvPr>
        </p:nvSpPr>
        <p:spPr/>
        <p:txBody>
          <a:bodyPr/>
          <a:lstStyle/>
          <a:p>
            <a:endParaRPr lang="en-US"/>
          </a:p>
        </p:txBody>
      </p:sp>
      <p:pic>
        <p:nvPicPr>
          <p:cNvPr id="6" name="Content Placeholder 5" descr="A page of a book with text&#10;&#10;Description automatically generated">
            <a:extLst>
              <a:ext uri="{FF2B5EF4-FFF2-40B4-BE49-F238E27FC236}">
                <a16:creationId xmlns:a16="http://schemas.microsoft.com/office/drawing/2014/main" id="{58156A24-785F-7706-20C7-D7BFA152DDE4}"/>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4395018" y="0"/>
            <a:ext cx="7796981" cy="4819952"/>
          </a:xfrm>
        </p:spPr>
      </p:pic>
      <p:pic>
        <p:nvPicPr>
          <p:cNvPr id="4" name="Content Placeholder 4" descr="A drawing of a bird and a bird&#10;&#10;Description automatically generated">
            <a:extLst>
              <a:ext uri="{FF2B5EF4-FFF2-40B4-BE49-F238E27FC236}">
                <a16:creationId xmlns:a16="http://schemas.microsoft.com/office/drawing/2014/main" id="{C4E384F8-9579-8529-4FE5-70AC96BB79BF}"/>
              </a:ext>
            </a:extLst>
          </p:cNvPr>
          <p:cNvPicPr>
            <a:picLocks noChangeAspect="1"/>
          </p:cNvPicPr>
          <p:nvPr/>
        </p:nvPicPr>
        <p:blipFill>
          <a:blip r:embed="rId4"/>
          <a:stretch>
            <a:fillRect/>
          </a:stretch>
        </p:blipFill>
        <p:spPr>
          <a:xfrm>
            <a:off x="0" y="0"/>
            <a:ext cx="4395019" cy="6880478"/>
          </a:xfrm>
          <a:prstGeom prst="rect">
            <a:avLst/>
          </a:prstGeom>
        </p:spPr>
      </p:pic>
      <p:sp>
        <p:nvSpPr>
          <p:cNvPr id="7" name="TextBox 6">
            <a:extLst>
              <a:ext uri="{FF2B5EF4-FFF2-40B4-BE49-F238E27FC236}">
                <a16:creationId xmlns:a16="http://schemas.microsoft.com/office/drawing/2014/main" id="{5B59E7A0-4F70-8C96-DEE4-B8EEB23C2F07}"/>
              </a:ext>
            </a:extLst>
          </p:cNvPr>
          <p:cNvSpPr txBox="1"/>
          <p:nvPr/>
        </p:nvSpPr>
        <p:spPr>
          <a:xfrm>
            <a:off x="6499654" y="5375189"/>
            <a:ext cx="4146904" cy="707886"/>
          </a:xfrm>
          <a:prstGeom prst="rect">
            <a:avLst/>
          </a:prstGeom>
          <a:noFill/>
        </p:spPr>
        <p:txBody>
          <a:bodyPr wrap="none" rtlCol="0">
            <a:spAutoFit/>
          </a:bodyPr>
          <a:lstStyle/>
          <a:p>
            <a:r>
              <a:rPr lang="en-US" sz="4000" dirty="0">
                <a:latin typeface="Franklin Gothic Medium" panose="020B0603020102020204" pitchFamily="34" charset="0"/>
              </a:rPr>
              <a:t>Historical Context </a:t>
            </a:r>
          </a:p>
        </p:txBody>
      </p:sp>
      <p:sp>
        <p:nvSpPr>
          <p:cNvPr id="9" name="Rounded Rectangle 8">
            <a:extLst>
              <a:ext uri="{FF2B5EF4-FFF2-40B4-BE49-F238E27FC236}">
                <a16:creationId xmlns:a16="http://schemas.microsoft.com/office/drawing/2014/main" id="{B9016230-17CD-320D-F1DF-7DA93A49CFCA}"/>
              </a:ext>
            </a:extLst>
          </p:cNvPr>
          <p:cNvSpPr/>
          <p:nvPr/>
        </p:nvSpPr>
        <p:spPr>
          <a:xfrm>
            <a:off x="6240162" y="3188044"/>
            <a:ext cx="1124465" cy="370702"/>
          </a:xfrm>
          <a:prstGeom prst="roundRect">
            <a:avLst/>
          </a:prstGeom>
          <a:solidFill>
            <a:srgbClr val="FFFF00">
              <a:alpha val="3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C746276D-FC55-10CC-6D29-689AB88FC3B8}"/>
              </a:ext>
            </a:extLst>
          </p:cNvPr>
          <p:cNvSpPr/>
          <p:nvPr/>
        </p:nvSpPr>
        <p:spPr>
          <a:xfrm>
            <a:off x="5533767" y="3540211"/>
            <a:ext cx="1124465" cy="370702"/>
          </a:xfrm>
          <a:prstGeom prst="roundRect">
            <a:avLst/>
          </a:prstGeom>
          <a:solidFill>
            <a:srgbClr val="FFFF00">
              <a:alpha val="3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7C8E3459-BBFB-E4E2-6B2E-E4A9B3200B6C}"/>
              </a:ext>
            </a:extLst>
          </p:cNvPr>
          <p:cNvSpPr/>
          <p:nvPr/>
        </p:nvSpPr>
        <p:spPr>
          <a:xfrm>
            <a:off x="8548392" y="4100232"/>
            <a:ext cx="1337013" cy="370702"/>
          </a:xfrm>
          <a:prstGeom prst="roundRect">
            <a:avLst/>
          </a:prstGeom>
          <a:solidFill>
            <a:srgbClr val="FFFF00">
              <a:alpha val="3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3361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3972E-0623-F413-47F6-A90260557555}"/>
              </a:ext>
            </a:extLst>
          </p:cNvPr>
          <p:cNvSpPr>
            <a:spLocks noGrp="1"/>
          </p:cNvSpPr>
          <p:nvPr>
            <p:ph type="title"/>
          </p:nvPr>
        </p:nvSpPr>
        <p:spPr/>
        <p:txBody>
          <a:bodyPr/>
          <a:lstStyle/>
          <a:p>
            <a:endParaRPr lang="en-US" dirty="0"/>
          </a:p>
        </p:txBody>
      </p:sp>
      <p:pic>
        <p:nvPicPr>
          <p:cNvPr id="7" name="Picture 6" descr="A collage of birds and water&#10;&#10;Description automatically generated">
            <a:extLst>
              <a:ext uri="{FF2B5EF4-FFF2-40B4-BE49-F238E27FC236}">
                <a16:creationId xmlns:a16="http://schemas.microsoft.com/office/drawing/2014/main" id="{82038484-F674-FC7B-C692-243945B1DA28}"/>
              </a:ext>
            </a:extLst>
          </p:cNvPr>
          <p:cNvPicPr>
            <a:picLocks noChangeAspect="1"/>
          </p:cNvPicPr>
          <p:nvPr/>
        </p:nvPicPr>
        <p:blipFill>
          <a:blip r:embed="rId2"/>
          <a:stretch>
            <a:fillRect/>
          </a:stretch>
        </p:blipFill>
        <p:spPr>
          <a:xfrm>
            <a:off x="0" y="-304928"/>
            <a:ext cx="7189064" cy="3991232"/>
          </a:xfrm>
          <a:prstGeom prst="rect">
            <a:avLst/>
          </a:prstGeom>
        </p:spPr>
      </p:pic>
      <p:pic>
        <p:nvPicPr>
          <p:cNvPr id="13" name="Content Placeholder 12" descr="A screenshot of a map&#10;&#10;Description automatically generated">
            <a:extLst>
              <a:ext uri="{FF2B5EF4-FFF2-40B4-BE49-F238E27FC236}">
                <a16:creationId xmlns:a16="http://schemas.microsoft.com/office/drawing/2014/main" id="{249B2690-9A64-A411-CB41-A7D2ECC6AF8E}"/>
              </a:ext>
            </a:extLst>
          </p:cNvPr>
          <p:cNvPicPr>
            <a:picLocks noGrp="1" noChangeAspect="1"/>
          </p:cNvPicPr>
          <p:nvPr>
            <p:ph idx="1"/>
          </p:nvPr>
        </p:nvPicPr>
        <p:blipFill>
          <a:blip r:embed="rId3"/>
          <a:stretch>
            <a:fillRect/>
          </a:stretch>
        </p:blipFill>
        <p:spPr>
          <a:xfrm>
            <a:off x="7078905" y="1690688"/>
            <a:ext cx="5099188" cy="5190371"/>
          </a:xfrm>
        </p:spPr>
      </p:pic>
      <p:pic>
        <p:nvPicPr>
          <p:cNvPr id="10" name="Content Placeholder 4" descr="A screenshot of a computer&#10;&#10;Description automatically generated">
            <a:extLst>
              <a:ext uri="{FF2B5EF4-FFF2-40B4-BE49-F238E27FC236}">
                <a16:creationId xmlns:a16="http://schemas.microsoft.com/office/drawing/2014/main" id="{2E36746E-B615-EA7B-C528-D488A948D68A}"/>
              </a:ext>
            </a:extLst>
          </p:cNvPr>
          <p:cNvPicPr>
            <a:picLocks noChangeAspect="1"/>
          </p:cNvPicPr>
          <p:nvPr/>
        </p:nvPicPr>
        <p:blipFill>
          <a:blip r:embed="rId4"/>
          <a:stretch>
            <a:fillRect/>
          </a:stretch>
        </p:blipFill>
        <p:spPr>
          <a:xfrm>
            <a:off x="-96252" y="3686304"/>
            <a:ext cx="7175157" cy="3698120"/>
          </a:xfrm>
          <a:prstGeom prst="rect">
            <a:avLst/>
          </a:prstGeom>
        </p:spPr>
      </p:pic>
      <p:sp>
        <p:nvSpPr>
          <p:cNvPr id="11" name="TextBox 10">
            <a:extLst>
              <a:ext uri="{FF2B5EF4-FFF2-40B4-BE49-F238E27FC236}">
                <a16:creationId xmlns:a16="http://schemas.microsoft.com/office/drawing/2014/main" id="{5F95F915-BF4A-8190-1E0A-EE21E0569AFE}"/>
              </a:ext>
            </a:extLst>
          </p:cNvPr>
          <p:cNvSpPr txBox="1"/>
          <p:nvPr/>
        </p:nvSpPr>
        <p:spPr>
          <a:xfrm>
            <a:off x="7563660" y="641750"/>
            <a:ext cx="3790140" cy="707886"/>
          </a:xfrm>
          <a:prstGeom prst="rect">
            <a:avLst/>
          </a:prstGeom>
          <a:noFill/>
        </p:spPr>
        <p:txBody>
          <a:bodyPr wrap="none" rtlCol="0">
            <a:spAutoFit/>
          </a:bodyPr>
          <a:lstStyle/>
          <a:p>
            <a:r>
              <a:rPr lang="en-US" sz="4000" dirty="0">
                <a:highlight>
                  <a:srgbClr val="FFFF00"/>
                </a:highlight>
                <a:latin typeface="Franklin Gothic Medium" panose="020B0603020102020204" pitchFamily="34" charset="0"/>
              </a:rPr>
              <a:t>Custom URL List</a:t>
            </a:r>
          </a:p>
        </p:txBody>
      </p:sp>
    </p:spTree>
    <p:extLst>
      <p:ext uri="{BB962C8B-B14F-4D97-AF65-F5344CB8AC3E}">
        <p14:creationId xmlns:p14="http://schemas.microsoft.com/office/powerpoint/2010/main" val="1548342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DCE8B-D0CC-4D7A-FA26-4C386AC83C65}"/>
              </a:ext>
            </a:extLst>
          </p:cNvPr>
          <p:cNvSpPr>
            <a:spLocks noGrp="1"/>
          </p:cNvSpPr>
          <p:nvPr>
            <p:ph type="title"/>
          </p:nvPr>
        </p:nvSpPr>
        <p:spPr/>
        <p:txBody>
          <a:bodyPr/>
          <a:lstStyle/>
          <a:p>
            <a:r>
              <a:rPr lang="en-US" dirty="0">
                <a:highlight>
                  <a:srgbClr val="FFFF00"/>
                </a:highlight>
                <a:latin typeface="Franklin Gothic Medium" panose="020B0603020102020204" pitchFamily="34" charset="0"/>
              </a:rPr>
              <a:t>Plotting Data</a:t>
            </a:r>
          </a:p>
        </p:txBody>
      </p:sp>
      <p:pic>
        <p:nvPicPr>
          <p:cNvPr id="5" name="Content Placeholder 4">
            <a:extLst>
              <a:ext uri="{FF2B5EF4-FFF2-40B4-BE49-F238E27FC236}">
                <a16:creationId xmlns:a16="http://schemas.microsoft.com/office/drawing/2014/main" id="{9933D222-D2E3-2E9B-1729-1539D1803DE2}"/>
              </a:ext>
            </a:extLst>
          </p:cNvPr>
          <p:cNvPicPr>
            <a:picLocks noGrp="1" noChangeAspect="1"/>
          </p:cNvPicPr>
          <p:nvPr>
            <p:ph idx="1"/>
          </p:nvPr>
        </p:nvPicPr>
        <p:blipFill>
          <a:blip r:embed="rId3"/>
          <a:stretch>
            <a:fillRect/>
          </a:stretch>
        </p:blipFill>
        <p:spPr>
          <a:xfrm>
            <a:off x="1225550" y="1690688"/>
            <a:ext cx="9740900" cy="749300"/>
          </a:xfrm>
        </p:spPr>
      </p:pic>
      <p:pic>
        <p:nvPicPr>
          <p:cNvPr id="1026" name="Picture 2">
            <a:extLst>
              <a:ext uri="{FF2B5EF4-FFF2-40B4-BE49-F238E27FC236}">
                <a16:creationId xmlns:a16="http://schemas.microsoft.com/office/drawing/2014/main" id="{C8C9E62F-57B0-C637-A88D-611D0798F4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1755" y="2439988"/>
            <a:ext cx="5367132" cy="444772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n owl with wings spread&#10;&#10;Description automatically generated">
            <a:extLst>
              <a:ext uri="{FF2B5EF4-FFF2-40B4-BE49-F238E27FC236}">
                <a16:creationId xmlns:a16="http://schemas.microsoft.com/office/drawing/2014/main" id="{F923466D-7B25-BCAB-997A-A7B8B2F8A82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4536" r="93196">
                        <a14:foregroundMark x1="8866" y1="35600" x2="4742" y2="35800"/>
                        <a14:foregroundMark x1="89897" y1="36800" x2="93196" y2="37800"/>
                        <a14:foregroundMark x1="93196" y1="31800" x2="93196" y2="31800"/>
                      </a14:backgroundRemoval>
                    </a14:imgEffect>
                  </a14:imgLayer>
                </a14:imgProps>
              </a:ext>
              <a:ext uri="{837473B0-CC2E-450A-ABE3-18F120FF3D39}">
                <a1611:picAttrSrcUrl xmlns:a1611="http://schemas.microsoft.com/office/drawing/2016/11/main" r:id="rId7"/>
              </a:ext>
            </a:extLst>
          </a:blip>
          <a:stretch>
            <a:fillRect/>
          </a:stretch>
        </p:blipFill>
        <p:spPr>
          <a:xfrm>
            <a:off x="179614" y="1589882"/>
            <a:ext cx="5475261" cy="5656262"/>
          </a:xfrm>
          <a:prstGeom prst="rect">
            <a:avLst/>
          </a:prstGeom>
        </p:spPr>
      </p:pic>
    </p:spTree>
    <p:extLst>
      <p:ext uri="{BB962C8B-B14F-4D97-AF65-F5344CB8AC3E}">
        <p14:creationId xmlns:p14="http://schemas.microsoft.com/office/powerpoint/2010/main" val="2634029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53FFA-D518-8245-59F3-D42B688CE5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886008-FFDF-E394-8DC1-C6A7A78BD8A4}"/>
              </a:ext>
            </a:extLst>
          </p:cNvPr>
          <p:cNvSpPr>
            <a:spLocks noGrp="1"/>
          </p:cNvSpPr>
          <p:nvPr>
            <p:ph type="title"/>
          </p:nvPr>
        </p:nvSpPr>
        <p:spPr/>
        <p:txBody>
          <a:bodyPr/>
          <a:lstStyle/>
          <a:p>
            <a:r>
              <a:rPr lang="en-US" dirty="0">
                <a:highlight>
                  <a:srgbClr val="FFFF00"/>
                </a:highlight>
                <a:latin typeface="Franklin Gothic Medium" panose="020B0603020102020204" pitchFamily="34" charset="0"/>
              </a:rPr>
              <a:t>Plotting Data</a:t>
            </a:r>
          </a:p>
        </p:txBody>
      </p:sp>
      <p:pic>
        <p:nvPicPr>
          <p:cNvPr id="5" name="Content Placeholder 4">
            <a:extLst>
              <a:ext uri="{FF2B5EF4-FFF2-40B4-BE49-F238E27FC236}">
                <a16:creationId xmlns:a16="http://schemas.microsoft.com/office/drawing/2014/main" id="{87185B6D-2F23-A1A6-0067-03DBD0E803E9}"/>
              </a:ext>
            </a:extLst>
          </p:cNvPr>
          <p:cNvPicPr>
            <a:picLocks noGrp="1" noChangeAspect="1"/>
          </p:cNvPicPr>
          <p:nvPr>
            <p:ph idx="1"/>
          </p:nvPr>
        </p:nvPicPr>
        <p:blipFill>
          <a:blip r:embed="rId3"/>
          <a:stretch>
            <a:fillRect/>
          </a:stretch>
        </p:blipFill>
        <p:spPr>
          <a:xfrm>
            <a:off x="1225550" y="1690688"/>
            <a:ext cx="9740900" cy="749300"/>
          </a:xfrm>
        </p:spPr>
      </p:pic>
      <p:pic>
        <p:nvPicPr>
          <p:cNvPr id="1026" name="Picture 2">
            <a:extLst>
              <a:ext uri="{FF2B5EF4-FFF2-40B4-BE49-F238E27FC236}">
                <a16:creationId xmlns:a16="http://schemas.microsoft.com/office/drawing/2014/main" id="{3EBBAECB-6B3F-9E0D-AFBF-D1EA04DC8D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1755" y="2439988"/>
            <a:ext cx="5367132" cy="444772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n owl with wings spread&#10;&#10;Description automatically generated">
            <a:extLst>
              <a:ext uri="{FF2B5EF4-FFF2-40B4-BE49-F238E27FC236}">
                <a16:creationId xmlns:a16="http://schemas.microsoft.com/office/drawing/2014/main" id="{D19B7665-B4DB-8250-9646-E75EACB3D2D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4536" r="93196">
                        <a14:foregroundMark x1="8866" y1="35600" x2="4742" y2="35800"/>
                        <a14:foregroundMark x1="89897" y1="36800" x2="93196" y2="37800"/>
                        <a14:foregroundMark x1="93196" y1="31800" x2="93196" y2="31800"/>
                      </a14:backgroundRemoval>
                    </a14:imgEffect>
                  </a14:imgLayer>
                </a14:imgProps>
              </a:ext>
              <a:ext uri="{837473B0-CC2E-450A-ABE3-18F120FF3D39}">
                <a1611:picAttrSrcUrl xmlns:a1611="http://schemas.microsoft.com/office/drawing/2016/11/main" r:id="rId7"/>
              </a:ext>
            </a:extLst>
          </a:blip>
          <a:stretch>
            <a:fillRect/>
          </a:stretch>
        </p:blipFill>
        <p:spPr>
          <a:xfrm>
            <a:off x="179614" y="1589882"/>
            <a:ext cx="5475261" cy="5656262"/>
          </a:xfrm>
          <a:prstGeom prst="rect">
            <a:avLst/>
          </a:prstGeom>
        </p:spPr>
      </p:pic>
      <p:sp>
        <p:nvSpPr>
          <p:cNvPr id="3" name="Rounded Rectangle 2">
            <a:extLst>
              <a:ext uri="{FF2B5EF4-FFF2-40B4-BE49-F238E27FC236}">
                <a16:creationId xmlns:a16="http://schemas.microsoft.com/office/drawing/2014/main" id="{FEDC8B6F-6941-A101-F92D-D61CCCEB033E}"/>
              </a:ext>
            </a:extLst>
          </p:cNvPr>
          <p:cNvSpPr/>
          <p:nvPr/>
        </p:nvSpPr>
        <p:spPr>
          <a:xfrm>
            <a:off x="5450541" y="3189288"/>
            <a:ext cx="1290918" cy="441063"/>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47C2485-B559-1923-DDD0-959805E9E3CD}"/>
              </a:ext>
            </a:extLst>
          </p:cNvPr>
          <p:cNvSpPr txBox="1"/>
          <p:nvPr/>
        </p:nvSpPr>
        <p:spPr>
          <a:xfrm>
            <a:off x="6446211" y="3941828"/>
            <a:ext cx="2526461" cy="707886"/>
          </a:xfrm>
          <a:prstGeom prst="rect">
            <a:avLst/>
          </a:prstGeom>
          <a:noFill/>
        </p:spPr>
        <p:txBody>
          <a:bodyPr wrap="none" rtlCol="0">
            <a:spAutoFit/>
          </a:bodyPr>
          <a:lstStyle/>
          <a:p>
            <a:r>
              <a:rPr lang="en-US" sz="4000" b="1" i="1" dirty="0">
                <a:highlight>
                  <a:srgbClr val="FFFF00"/>
                </a:highlight>
              </a:rPr>
              <a:t>Not owls!!</a:t>
            </a:r>
          </a:p>
        </p:txBody>
      </p:sp>
      <p:cxnSp>
        <p:nvCxnSpPr>
          <p:cNvPr id="7" name="Curved Connector 6">
            <a:extLst>
              <a:ext uri="{FF2B5EF4-FFF2-40B4-BE49-F238E27FC236}">
                <a16:creationId xmlns:a16="http://schemas.microsoft.com/office/drawing/2014/main" id="{E1C678F0-9163-D993-6939-1851068ED4A4}"/>
              </a:ext>
            </a:extLst>
          </p:cNvPr>
          <p:cNvCxnSpPr>
            <a:cxnSpLocks/>
            <a:stCxn id="4" idx="1"/>
          </p:cNvCxnSpPr>
          <p:nvPr/>
        </p:nvCxnSpPr>
        <p:spPr>
          <a:xfrm rot="10800000">
            <a:off x="6096001" y="3630355"/>
            <a:ext cx="350210" cy="665417"/>
          </a:xfrm>
          <a:prstGeom prst="curvedConnector2">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3" name="Multiply 12">
            <a:extLst>
              <a:ext uri="{FF2B5EF4-FFF2-40B4-BE49-F238E27FC236}">
                <a16:creationId xmlns:a16="http://schemas.microsoft.com/office/drawing/2014/main" id="{3C68AE8C-E986-5E55-4690-4A8D401F16DF}"/>
              </a:ext>
            </a:extLst>
          </p:cNvPr>
          <p:cNvSpPr/>
          <p:nvPr/>
        </p:nvSpPr>
        <p:spPr>
          <a:xfrm>
            <a:off x="-322623" y="2103158"/>
            <a:ext cx="6601236" cy="4946754"/>
          </a:xfrm>
          <a:prstGeom prst="mathMultiply">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4924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F0553-8C7C-B6BA-1292-BFF850777EFD}"/>
              </a:ext>
            </a:extLst>
          </p:cNvPr>
          <p:cNvSpPr>
            <a:spLocks noGrp="1"/>
          </p:cNvSpPr>
          <p:nvPr>
            <p:ph type="title"/>
          </p:nvPr>
        </p:nvSpPr>
        <p:spPr/>
        <p:txBody>
          <a:bodyPr/>
          <a:lstStyle/>
          <a:p>
            <a:r>
              <a:rPr lang="en-US" dirty="0">
                <a:highlight>
                  <a:srgbClr val="FFFF00"/>
                </a:highlight>
                <a:latin typeface="Franklin Gothic Medium" panose="020B0603020102020204" pitchFamily="34" charset="0"/>
              </a:rPr>
              <a:t>Large Language Models</a:t>
            </a:r>
          </a:p>
        </p:txBody>
      </p:sp>
      <p:sp>
        <p:nvSpPr>
          <p:cNvPr id="3" name="Content Placeholder 2">
            <a:extLst>
              <a:ext uri="{FF2B5EF4-FFF2-40B4-BE49-F238E27FC236}">
                <a16:creationId xmlns:a16="http://schemas.microsoft.com/office/drawing/2014/main" id="{AD21D94D-501C-F403-3280-9737434667B7}"/>
              </a:ext>
            </a:extLst>
          </p:cNvPr>
          <p:cNvSpPr>
            <a:spLocks noGrp="1"/>
          </p:cNvSpPr>
          <p:nvPr>
            <p:ph idx="1"/>
          </p:nvPr>
        </p:nvSpPr>
        <p:spPr/>
        <p:txBody>
          <a:bodyPr/>
          <a:lstStyle/>
          <a:p>
            <a:r>
              <a:rPr lang="en-US" dirty="0"/>
              <a:t>Deep learning algorithms trained on textual data</a:t>
            </a:r>
          </a:p>
          <a:p>
            <a:r>
              <a:rPr lang="en-US" dirty="0"/>
              <a:t>Perform Natural Language Processing tasks</a:t>
            </a:r>
          </a:p>
          <a:p>
            <a:r>
              <a:rPr lang="en-US" dirty="0"/>
              <a:t>Can recognize, predict, translate, classify, and generate text</a:t>
            </a:r>
          </a:p>
          <a:p>
            <a:pPr marL="0" indent="0">
              <a:buNone/>
            </a:pPr>
            <a:endParaRPr lang="en-US" dirty="0"/>
          </a:p>
        </p:txBody>
      </p:sp>
      <p:pic>
        <p:nvPicPr>
          <p:cNvPr id="8194" name="Picture 2" descr="Integrating ChatGPT API with React Native | by Ömür Bilgili | Medium">
            <a:extLst>
              <a:ext uri="{FF2B5EF4-FFF2-40B4-BE49-F238E27FC236}">
                <a16:creationId xmlns:a16="http://schemas.microsoft.com/office/drawing/2014/main" id="{263A3C4E-3952-15C9-7E3F-A423347417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75" t="15737" r="3238" b="19127"/>
          <a:stretch/>
        </p:blipFill>
        <p:spPr bwMode="auto">
          <a:xfrm>
            <a:off x="103999" y="3405447"/>
            <a:ext cx="3783715" cy="154229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What You Need to Know about Google Gemini">
            <a:extLst>
              <a:ext uri="{FF2B5EF4-FFF2-40B4-BE49-F238E27FC236}">
                <a16:creationId xmlns:a16="http://schemas.microsoft.com/office/drawing/2014/main" id="{CA2F5E85-D254-073C-E337-56C516AB6E4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689" t="24344" r="17869" b="29812"/>
          <a:stretch/>
        </p:blipFill>
        <p:spPr bwMode="auto">
          <a:xfrm>
            <a:off x="1349292" y="5082681"/>
            <a:ext cx="3783716" cy="1519451"/>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Microsoft Enhances Copilot AI with Document Querying Capability on Windows  11 | The Software Report">
            <a:extLst>
              <a:ext uri="{FF2B5EF4-FFF2-40B4-BE49-F238E27FC236}">
                <a16:creationId xmlns:a16="http://schemas.microsoft.com/office/drawing/2014/main" id="{FCF47A7C-FF16-471C-4A06-5BE83384ED6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840" r="30922"/>
          <a:stretch/>
        </p:blipFill>
        <p:spPr bwMode="auto">
          <a:xfrm>
            <a:off x="9937280" y="3510457"/>
            <a:ext cx="1723869" cy="2535917"/>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GitHub - pjbk/GitHubCopilot: Is GitHub Copilot Going to Replace Developers?">
            <a:extLst>
              <a:ext uri="{FF2B5EF4-FFF2-40B4-BE49-F238E27FC236}">
                <a16:creationId xmlns:a16="http://schemas.microsoft.com/office/drawing/2014/main" id="{A75F91DA-7AA6-7614-49B8-4EDD099AED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565" t="23730" r="26158" b="32950"/>
          <a:stretch/>
        </p:blipFill>
        <p:spPr bwMode="auto">
          <a:xfrm>
            <a:off x="6031288" y="5422951"/>
            <a:ext cx="3582027" cy="1179181"/>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Grammarly">
            <a:extLst>
              <a:ext uri="{FF2B5EF4-FFF2-40B4-BE49-F238E27FC236}">
                <a16:creationId xmlns:a16="http://schemas.microsoft.com/office/drawing/2014/main" id="{61E91AB9-4F80-DD03-D821-6A5FB1A4D30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601" t="18111" r="15202" b="13148"/>
          <a:stretch/>
        </p:blipFill>
        <p:spPr bwMode="auto">
          <a:xfrm>
            <a:off x="5234065" y="3429000"/>
            <a:ext cx="1723869" cy="1737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0755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20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20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663DEE-1320-5106-21C4-FD650077AC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0CBF4F-53D0-0B21-2F21-8763D4D07DF6}"/>
              </a:ext>
            </a:extLst>
          </p:cNvPr>
          <p:cNvSpPr>
            <a:spLocks noGrp="1"/>
          </p:cNvSpPr>
          <p:nvPr>
            <p:ph type="title"/>
          </p:nvPr>
        </p:nvSpPr>
        <p:spPr/>
        <p:txBody>
          <a:bodyPr/>
          <a:lstStyle/>
          <a:p>
            <a:r>
              <a:rPr lang="en-US" dirty="0">
                <a:highlight>
                  <a:srgbClr val="FFFF00"/>
                </a:highlight>
                <a:latin typeface="Franklin Gothic Medium" panose="020B0603020102020204" pitchFamily="34" charset="0"/>
              </a:rPr>
              <a:t>Plotting Data</a:t>
            </a:r>
          </a:p>
        </p:txBody>
      </p:sp>
      <p:pic>
        <p:nvPicPr>
          <p:cNvPr id="2050" name="Picture 2">
            <a:extLst>
              <a:ext uri="{FF2B5EF4-FFF2-40B4-BE49-F238E27FC236}">
                <a16:creationId xmlns:a16="http://schemas.microsoft.com/office/drawing/2014/main" id="{34FB6F44-EA1E-8E4D-1AF4-DAF5895B68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3429" y="2672533"/>
            <a:ext cx="8180614" cy="4070068"/>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a:extLst>
              <a:ext uri="{FF2B5EF4-FFF2-40B4-BE49-F238E27FC236}">
                <a16:creationId xmlns:a16="http://schemas.microsoft.com/office/drawing/2014/main" id="{E909370C-1659-215A-C425-7C55956A711C}"/>
              </a:ext>
            </a:extLst>
          </p:cNvPr>
          <p:cNvPicPr>
            <a:picLocks noGrp="1" noChangeAspect="1"/>
          </p:cNvPicPr>
          <p:nvPr>
            <p:ph idx="1"/>
          </p:nvPr>
        </p:nvPicPr>
        <p:blipFill>
          <a:blip r:embed="rId3"/>
          <a:stretch>
            <a:fillRect/>
          </a:stretch>
        </p:blipFill>
        <p:spPr>
          <a:xfrm>
            <a:off x="838200" y="1541409"/>
            <a:ext cx="10515600" cy="837625"/>
          </a:xfrm>
        </p:spPr>
      </p:pic>
      <p:pic>
        <p:nvPicPr>
          <p:cNvPr id="9" name="Picture 8" descr="A bird standing on a log&#10;&#10;Description automatically generated">
            <a:extLst>
              <a:ext uri="{FF2B5EF4-FFF2-40B4-BE49-F238E27FC236}">
                <a16:creationId xmlns:a16="http://schemas.microsoft.com/office/drawing/2014/main" id="{C7D4D045-FECC-FF41-C996-A6D83D55554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580" b="98578" l="1855" r="89844">
                        <a14:foregroundMark x1="8203" y1="38512" x2="1855" y2="44311"/>
                        <a14:foregroundMark x1="1855" y1="44311" x2="5762" y2="95624"/>
                        <a14:foregroundMark x1="5762" y1="95624" x2="27734" y2="97812"/>
                        <a14:foregroundMark x1="27734" y1="97812" x2="36523" y2="95405"/>
                        <a14:foregroundMark x1="36523" y1="95405" x2="59082" y2="81838"/>
                        <a14:foregroundMark x1="59082" y1="81838" x2="64258" y2="70022"/>
                        <a14:foregroundMark x1="7520" y1="40481" x2="2539" y2="49562"/>
                        <a14:foregroundMark x1="2539" y1="49562" x2="2246" y2="76477"/>
                        <a14:foregroundMark x1="1953" y1="94967" x2="30859" y2="98687"/>
                        <a14:foregroundMark x1="43652" y1="12254" x2="48828" y2="6455"/>
                        <a14:foregroundMark x1="48828" y1="6455" x2="59180" y2="5580"/>
                        <a14:foregroundMark x1="59180" y1="5580" x2="65234" y2="10284"/>
                        <a14:foregroundMark x1="65234" y1="10284" x2="65234" y2="11488"/>
                        <a14:backgroundMark x1="59961" y1="92232" x2="74121" y2="86761"/>
                        <a14:backgroundMark x1="74121" y1="86761" x2="81738" y2="86543"/>
                        <a14:backgroundMark x1="81738" y1="86543" x2="83594" y2="87090"/>
                      </a14:backgroundRemoval>
                    </a14:imgEffect>
                  </a14:imgLayer>
                </a14:imgProps>
              </a:ext>
              <a:ext uri="{837473B0-CC2E-450A-ABE3-18F120FF3D39}">
                <a1611:picAttrSrcUrl xmlns:a1611="http://schemas.microsoft.com/office/drawing/2016/11/main" r:id="rId6"/>
              </a:ext>
            </a:extLst>
          </a:blip>
          <a:stretch>
            <a:fillRect/>
          </a:stretch>
        </p:blipFill>
        <p:spPr>
          <a:xfrm>
            <a:off x="0" y="3086099"/>
            <a:ext cx="4249675" cy="3793167"/>
          </a:xfrm>
          <a:prstGeom prst="rect">
            <a:avLst/>
          </a:prstGeom>
        </p:spPr>
      </p:pic>
    </p:spTree>
    <p:extLst>
      <p:ext uri="{BB962C8B-B14F-4D97-AF65-F5344CB8AC3E}">
        <p14:creationId xmlns:p14="http://schemas.microsoft.com/office/powerpoint/2010/main" val="26354877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379B7-5F52-2150-4FF5-DCB718077F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32C4D2-B9B0-5CC5-D903-E24E468998F9}"/>
              </a:ext>
            </a:extLst>
          </p:cNvPr>
          <p:cNvSpPr>
            <a:spLocks noGrp="1"/>
          </p:cNvSpPr>
          <p:nvPr>
            <p:ph type="title"/>
          </p:nvPr>
        </p:nvSpPr>
        <p:spPr/>
        <p:txBody>
          <a:bodyPr/>
          <a:lstStyle/>
          <a:p>
            <a:r>
              <a:rPr lang="en-US" dirty="0">
                <a:highlight>
                  <a:srgbClr val="FFFF00"/>
                </a:highlight>
                <a:latin typeface="Franklin Gothic Medium" panose="020B0603020102020204" pitchFamily="34" charset="0"/>
              </a:rPr>
              <a:t>Plotting Data</a:t>
            </a:r>
          </a:p>
        </p:txBody>
      </p:sp>
      <p:pic>
        <p:nvPicPr>
          <p:cNvPr id="2050" name="Picture 2">
            <a:extLst>
              <a:ext uri="{FF2B5EF4-FFF2-40B4-BE49-F238E27FC236}">
                <a16:creationId xmlns:a16="http://schemas.microsoft.com/office/drawing/2014/main" id="{516A906F-DB03-A28F-040C-B9A2C1AD28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3429" y="2672533"/>
            <a:ext cx="8180614" cy="4070068"/>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a:extLst>
              <a:ext uri="{FF2B5EF4-FFF2-40B4-BE49-F238E27FC236}">
                <a16:creationId xmlns:a16="http://schemas.microsoft.com/office/drawing/2014/main" id="{43DC4CAA-C6EC-6A26-14FA-74638AB3E72B}"/>
              </a:ext>
            </a:extLst>
          </p:cNvPr>
          <p:cNvPicPr>
            <a:picLocks noGrp="1" noChangeAspect="1"/>
          </p:cNvPicPr>
          <p:nvPr>
            <p:ph idx="1"/>
          </p:nvPr>
        </p:nvPicPr>
        <p:blipFill>
          <a:blip r:embed="rId3"/>
          <a:stretch>
            <a:fillRect/>
          </a:stretch>
        </p:blipFill>
        <p:spPr>
          <a:xfrm>
            <a:off x="838200" y="1541409"/>
            <a:ext cx="10515600" cy="837625"/>
          </a:xfrm>
        </p:spPr>
      </p:pic>
      <p:pic>
        <p:nvPicPr>
          <p:cNvPr id="9" name="Picture 8" descr="A bird standing on a log&#10;&#10;Description automatically generated">
            <a:extLst>
              <a:ext uri="{FF2B5EF4-FFF2-40B4-BE49-F238E27FC236}">
                <a16:creationId xmlns:a16="http://schemas.microsoft.com/office/drawing/2014/main" id="{37D8F7FC-9736-DE4C-A244-5CF9C190CFF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580" b="98578" l="1855" r="89844">
                        <a14:foregroundMark x1="8203" y1="38512" x2="1855" y2="44311"/>
                        <a14:foregroundMark x1="1855" y1="44311" x2="5762" y2="95624"/>
                        <a14:foregroundMark x1="5762" y1="95624" x2="27734" y2="97812"/>
                        <a14:foregroundMark x1="27734" y1="97812" x2="36523" y2="95405"/>
                        <a14:foregroundMark x1="36523" y1="95405" x2="59082" y2="81838"/>
                        <a14:foregroundMark x1="59082" y1="81838" x2="64258" y2="70022"/>
                        <a14:foregroundMark x1="7520" y1="40481" x2="2539" y2="49562"/>
                        <a14:foregroundMark x1="2539" y1="49562" x2="2246" y2="76477"/>
                        <a14:foregroundMark x1="1953" y1="94967" x2="30859" y2="98687"/>
                        <a14:foregroundMark x1="43652" y1="12254" x2="48828" y2="6455"/>
                        <a14:foregroundMark x1="48828" y1="6455" x2="59180" y2="5580"/>
                        <a14:foregroundMark x1="59180" y1="5580" x2="65234" y2="10284"/>
                        <a14:foregroundMark x1="65234" y1="10284" x2="65234" y2="11488"/>
                        <a14:backgroundMark x1="59961" y1="92232" x2="74121" y2="86761"/>
                        <a14:backgroundMark x1="74121" y1="86761" x2="81738" y2="86543"/>
                        <a14:backgroundMark x1="81738" y1="86543" x2="83594" y2="87090"/>
                      </a14:backgroundRemoval>
                    </a14:imgEffect>
                  </a14:imgLayer>
                </a14:imgProps>
              </a:ext>
              <a:ext uri="{837473B0-CC2E-450A-ABE3-18F120FF3D39}">
                <a1611:picAttrSrcUrl xmlns:a1611="http://schemas.microsoft.com/office/drawing/2016/11/main" r:id="rId6"/>
              </a:ext>
            </a:extLst>
          </a:blip>
          <a:stretch>
            <a:fillRect/>
          </a:stretch>
        </p:blipFill>
        <p:spPr>
          <a:xfrm>
            <a:off x="0" y="3086099"/>
            <a:ext cx="4249675" cy="3793167"/>
          </a:xfrm>
          <a:prstGeom prst="rect">
            <a:avLst/>
          </a:prstGeom>
        </p:spPr>
      </p:pic>
      <p:sp>
        <p:nvSpPr>
          <p:cNvPr id="3" name="TextBox 2">
            <a:extLst>
              <a:ext uri="{FF2B5EF4-FFF2-40B4-BE49-F238E27FC236}">
                <a16:creationId xmlns:a16="http://schemas.microsoft.com/office/drawing/2014/main" id="{3E3799ED-C9E3-2BCC-7AD7-17A56FB2472B}"/>
              </a:ext>
            </a:extLst>
          </p:cNvPr>
          <p:cNvSpPr txBox="1"/>
          <p:nvPr/>
        </p:nvSpPr>
        <p:spPr>
          <a:xfrm>
            <a:off x="4094490" y="3360879"/>
            <a:ext cx="5806911" cy="1323439"/>
          </a:xfrm>
          <a:prstGeom prst="rect">
            <a:avLst/>
          </a:prstGeom>
          <a:noFill/>
        </p:spPr>
        <p:txBody>
          <a:bodyPr wrap="none" rtlCol="0">
            <a:spAutoFit/>
          </a:bodyPr>
          <a:lstStyle/>
          <a:p>
            <a:pPr algn="ctr"/>
            <a:r>
              <a:rPr lang="en-US" sz="4000" b="1" i="1" dirty="0">
                <a:highlight>
                  <a:srgbClr val="FFFF00"/>
                </a:highlight>
              </a:rPr>
              <a:t>Big day for pigeons? </a:t>
            </a:r>
          </a:p>
          <a:p>
            <a:pPr algn="ctr"/>
            <a:r>
              <a:rPr lang="en-US" sz="4000" b="1" i="1" dirty="0">
                <a:highlight>
                  <a:srgbClr val="FFFF00"/>
                </a:highlight>
              </a:rPr>
              <a:t>Or a data entry artefact?</a:t>
            </a:r>
          </a:p>
        </p:txBody>
      </p:sp>
    </p:spTree>
    <p:extLst>
      <p:ext uri="{BB962C8B-B14F-4D97-AF65-F5344CB8AC3E}">
        <p14:creationId xmlns:p14="http://schemas.microsoft.com/office/powerpoint/2010/main" val="25469058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2441E8-AFE1-0713-3574-0B9F29E9E0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5E03FA-595D-EB2F-F933-28CD3753C017}"/>
              </a:ext>
            </a:extLst>
          </p:cNvPr>
          <p:cNvSpPr>
            <a:spLocks noGrp="1"/>
          </p:cNvSpPr>
          <p:nvPr>
            <p:ph type="title"/>
          </p:nvPr>
        </p:nvSpPr>
        <p:spPr>
          <a:xfrm>
            <a:off x="838200" y="633899"/>
            <a:ext cx="10515600" cy="1325563"/>
          </a:xfrm>
        </p:spPr>
        <p:txBody>
          <a:bodyPr>
            <a:normAutofit fontScale="90000"/>
          </a:bodyPr>
          <a:lstStyle/>
          <a:p>
            <a:r>
              <a:rPr lang="en-US" dirty="0">
                <a:highlight>
                  <a:srgbClr val="FFFF00"/>
                </a:highlight>
                <a:latin typeface="Franklin Gothic Medium" panose="020B0603020102020204" pitchFamily="34" charset="0"/>
              </a:rPr>
              <a:t>Next steps</a:t>
            </a:r>
            <a:br>
              <a:rPr lang="en-US" dirty="0">
                <a:highlight>
                  <a:srgbClr val="FFFF00"/>
                </a:highlight>
              </a:rPr>
            </a:br>
            <a:br>
              <a:rPr lang="en-US" i="1" dirty="0">
                <a:latin typeface="Bradley Hand" pitchFamily="2" charset="77"/>
              </a:rPr>
            </a:br>
            <a:endParaRPr lang="en-US" dirty="0">
              <a:highlight>
                <a:srgbClr val="FFFF00"/>
              </a:highlight>
            </a:endParaRPr>
          </a:p>
        </p:txBody>
      </p:sp>
      <p:sp>
        <p:nvSpPr>
          <p:cNvPr id="3" name="Content Placeholder 2">
            <a:extLst>
              <a:ext uri="{FF2B5EF4-FFF2-40B4-BE49-F238E27FC236}">
                <a16:creationId xmlns:a16="http://schemas.microsoft.com/office/drawing/2014/main" id="{C0D68478-3083-D4C0-8018-F97E733F693B}"/>
              </a:ext>
            </a:extLst>
          </p:cNvPr>
          <p:cNvSpPr>
            <a:spLocks noGrp="1"/>
          </p:cNvSpPr>
          <p:nvPr>
            <p:ph idx="1"/>
          </p:nvPr>
        </p:nvSpPr>
        <p:spPr>
          <a:xfrm>
            <a:off x="478436" y="2216701"/>
            <a:ext cx="10515600" cy="4351338"/>
          </a:xfrm>
        </p:spPr>
        <p:txBody>
          <a:bodyPr/>
          <a:lstStyle/>
          <a:p>
            <a:r>
              <a:rPr lang="en-US" dirty="0"/>
              <a:t>Making user interface more user-friendly </a:t>
            </a:r>
          </a:p>
          <a:p>
            <a:r>
              <a:rPr lang="en-US" dirty="0"/>
              <a:t>Plotting eBird observations onto a leaflet map (getting there!)</a:t>
            </a:r>
          </a:p>
          <a:p>
            <a:r>
              <a:rPr lang="en-US" dirty="0"/>
              <a:t>Running evaluations on </a:t>
            </a:r>
            <a:r>
              <a:rPr lang="en-US" dirty="0" err="1"/>
              <a:t>LangGraph</a:t>
            </a:r>
            <a:r>
              <a:rPr lang="en-US" dirty="0"/>
              <a:t> – how much does complexity help or hinder the accuracy of the model?</a:t>
            </a:r>
          </a:p>
          <a:p>
            <a:r>
              <a:rPr lang="en-US" dirty="0"/>
              <a:t>Options for users to extract subsamples of the data</a:t>
            </a:r>
          </a:p>
          <a:p>
            <a:r>
              <a:rPr lang="en-US" dirty="0"/>
              <a:t>Better integration between present day and historical bird data</a:t>
            </a:r>
          </a:p>
          <a:p>
            <a:r>
              <a:rPr lang="en-US" dirty="0"/>
              <a:t>Analysis of baseline trends and new trend emergence</a:t>
            </a:r>
          </a:p>
        </p:txBody>
      </p:sp>
      <p:pic>
        <p:nvPicPr>
          <p:cNvPr id="5" name="Picture 4">
            <a:extLst>
              <a:ext uri="{FF2B5EF4-FFF2-40B4-BE49-F238E27FC236}">
                <a16:creationId xmlns:a16="http://schemas.microsoft.com/office/drawing/2014/main" id="{4B808F40-8C78-CD2B-CB30-E9BECD765EA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689" r="94257">
                        <a14:foregroundMark x1="51464" y1="61944" x2="52365" y2="72361"/>
                        <a14:foregroundMark x1="52365" y1="72361" x2="54842" y2="79306"/>
                        <a14:foregroundMark x1="65541" y1="64444" x2="67342" y2="89444"/>
                        <a14:foregroundMark x1="67342" y1="89444" x2="67342" y2="89444"/>
                        <a14:foregroundMark x1="60698" y1="68472" x2="63964" y2="70694"/>
                        <a14:foregroundMark x1="66892" y1="71389" x2="77252" y2="73889"/>
                        <a14:foregroundMark x1="77252" y1="73889" x2="77703" y2="75000"/>
                        <a14:foregroundMark x1="74775" y1="75972" x2="93468" y2="83611"/>
                        <a14:foregroundMark x1="93468" y1="83611" x2="94257" y2="84444"/>
                        <a14:foregroundMark x1="1689" y1="19861" x2="37050" y2="48472"/>
                        <a14:backgroundMark x1="15766" y1="18611" x2="16104" y2="25556"/>
                        <a14:backgroundMark x1="21959" y1="25139" x2="28041" y2="22917"/>
                        <a14:backgroundMark x1="4392" y1="13333" x2="4842" y2="13056"/>
                        <a14:backgroundMark x1="4617" y1="38611" x2="9459" y2="35000"/>
                        <a14:backgroundMark x1="5968" y1="32361" x2="6757" y2="31667"/>
                      </a14:backgroundRemoval>
                    </a14:imgEffect>
                  </a14:imgLayer>
                </a14:imgProps>
              </a:ext>
              <a:ext uri="{837473B0-CC2E-450A-ABE3-18F120FF3D39}">
                <a1611:picAttrSrcUrl xmlns:a1611="http://schemas.microsoft.com/office/drawing/2016/11/main" r:id="rId5"/>
              </a:ext>
            </a:extLst>
          </a:blip>
          <a:stretch>
            <a:fillRect/>
          </a:stretch>
        </p:blipFill>
        <p:spPr>
          <a:xfrm>
            <a:off x="7159053" y="-595859"/>
            <a:ext cx="5638800" cy="4572000"/>
          </a:xfrm>
          <a:prstGeom prst="rect">
            <a:avLst/>
          </a:prstGeom>
        </p:spPr>
      </p:pic>
    </p:spTree>
    <p:extLst>
      <p:ext uri="{BB962C8B-B14F-4D97-AF65-F5344CB8AC3E}">
        <p14:creationId xmlns:p14="http://schemas.microsoft.com/office/powerpoint/2010/main" val="281050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0DDEC-CAF5-82A8-F063-3C0BDC1C8215}"/>
            </a:ext>
          </a:extLst>
        </p:cNvPr>
        <p:cNvGrpSpPr/>
        <p:nvPr/>
      </p:nvGrpSpPr>
      <p:grpSpPr>
        <a:xfrm>
          <a:off x="0" y="0"/>
          <a:ext cx="0" cy="0"/>
          <a:chOff x="0" y="0"/>
          <a:chExt cx="0" cy="0"/>
        </a:xfrm>
      </p:grpSpPr>
      <p:pic>
        <p:nvPicPr>
          <p:cNvPr id="10" name="Picture 9" descr="Birds resting on parallel wires">
            <a:extLst>
              <a:ext uri="{FF2B5EF4-FFF2-40B4-BE49-F238E27FC236}">
                <a16:creationId xmlns:a16="http://schemas.microsoft.com/office/drawing/2014/main" id="{AE5F04E6-0BB4-33F9-7B46-1A279EACA29B}"/>
              </a:ext>
            </a:extLst>
          </p:cNvPr>
          <p:cNvPicPr>
            <a:picLocks noChangeAspect="1"/>
          </p:cNvPicPr>
          <p:nvPr/>
        </p:nvPicPr>
        <p:blipFill>
          <a:blip r:embed="rId2"/>
          <a:srcRect b="20000"/>
          <a:stretch/>
        </p:blipFill>
        <p:spPr>
          <a:xfrm>
            <a:off x="20" y="10"/>
            <a:ext cx="12191979" cy="5486390"/>
          </a:xfrm>
          <a:prstGeom prst="rect">
            <a:avLst/>
          </a:prstGeom>
          <a:effectLst>
            <a:outerShdw blurRad="596900" dist="330200" dir="8820000" sx="87000" sy="87000" algn="ctr" rotWithShape="0">
              <a:srgbClr val="000000">
                <a:alpha val="29000"/>
              </a:srgbClr>
            </a:outerShdw>
          </a:effectLst>
        </p:spPr>
      </p:pic>
      <p:sp>
        <p:nvSpPr>
          <p:cNvPr id="2" name="Title 1">
            <a:extLst>
              <a:ext uri="{FF2B5EF4-FFF2-40B4-BE49-F238E27FC236}">
                <a16:creationId xmlns:a16="http://schemas.microsoft.com/office/drawing/2014/main" id="{F086B9C3-3710-CEA8-3248-2B9763A568DF}"/>
              </a:ext>
            </a:extLst>
          </p:cNvPr>
          <p:cNvSpPr>
            <a:spLocks noGrp="1"/>
          </p:cNvSpPr>
          <p:nvPr>
            <p:ph type="ctrTitle"/>
          </p:nvPr>
        </p:nvSpPr>
        <p:spPr>
          <a:xfrm>
            <a:off x="461667" y="4096445"/>
            <a:ext cx="12347321" cy="852260"/>
          </a:xfrm>
        </p:spPr>
        <p:txBody>
          <a:bodyPr anchor="ctr">
            <a:noAutofit/>
          </a:bodyPr>
          <a:lstStyle/>
          <a:p>
            <a:pPr algn="l"/>
            <a:r>
              <a:rPr lang="en-US" sz="2400" b="1" i="1" dirty="0">
                <a:latin typeface="Franklin Gothic Medium" panose="020B0603020102020204" pitchFamily="34" charset="0"/>
              </a:rPr>
              <a:t>With thanks to: Arianna </a:t>
            </a:r>
            <a:r>
              <a:rPr lang="en-US" sz="2400" b="1" i="1" dirty="0" err="1">
                <a:latin typeface="Franklin Gothic Medium" panose="020B0603020102020204" pitchFamily="34" charset="0"/>
              </a:rPr>
              <a:t>Salili</a:t>
            </a:r>
            <a:r>
              <a:rPr lang="en-US" sz="2400" b="1" i="1" dirty="0">
                <a:latin typeface="Franklin Gothic Medium" panose="020B0603020102020204" pitchFamily="34" charset="0"/>
              </a:rPr>
              <a:t>-James, Sanson Poon, Artur </a:t>
            </a:r>
            <a:r>
              <a:rPr lang="en-US" sz="2400" b="1" i="1" dirty="0" err="1">
                <a:latin typeface="Franklin Gothic Medium" panose="020B0603020102020204" pitchFamily="34" charset="0"/>
              </a:rPr>
              <a:t>Trebski,David</a:t>
            </a:r>
            <a:r>
              <a:rPr lang="en-US" sz="2400" b="1" i="1" dirty="0">
                <a:latin typeface="Franklin Gothic Medium" panose="020B0603020102020204" pitchFamily="34" charset="0"/>
              </a:rPr>
              <a:t> Redding</a:t>
            </a:r>
          </a:p>
        </p:txBody>
      </p:sp>
      <p:sp>
        <p:nvSpPr>
          <p:cNvPr id="3" name="Subtitle 2">
            <a:extLst>
              <a:ext uri="{FF2B5EF4-FFF2-40B4-BE49-F238E27FC236}">
                <a16:creationId xmlns:a16="http://schemas.microsoft.com/office/drawing/2014/main" id="{C96CC991-5C93-616D-0D85-D1C86A5A50C1}"/>
              </a:ext>
            </a:extLst>
          </p:cNvPr>
          <p:cNvSpPr>
            <a:spLocks noGrp="1"/>
          </p:cNvSpPr>
          <p:nvPr>
            <p:ph type="subTitle" idx="1"/>
          </p:nvPr>
        </p:nvSpPr>
        <p:spPr>
          <a:xfrm>
            <a:off x="7160704" y="5758250"/>
            <a:ext cx="4839372" cy="852260"/>
          </a:xfrm>
        </p:spPr>
        <p:txBody>
          <a:bodyPr anchor="ctr">
            <a:noAutofit/>
          </a:bodyPr>
          <a:lstStyle/>
          <a:p>
            <a:pPr algn="r"/>
            <a:r>
              <a:rPr lang="en-US" sz="3200" b="1" dirty="0"/>
              <a:t>Dr. Elise Gallois</a:t>
            </a:r>
          </a:p>
          <a:p>
            <a:pPr algn="r"/>
            <a:r>
              <a:rPr lang="en-US" sz="3200" dirty="0" err="1"/>
              <a:t>elise.gallois@nhm.ac.uk</a:t>
            </a:r>
            <a:endParaRPr lang="en-US" sz="3200" dirty="0"/>
          </a:p>
        </p:txBody>
      </p:sp>
      <p:pic>
        <p:nvPicPr>
          <p:cNvPr id="9218" name="Picture 2">
            <a:extLst>
              <a:ext uri="{FF2B5EF4-FFF2-40B4-BE49-F238E27FC236}">
                <a16:creationId xmlns:a16="http://schemas.microsoft.com/office/drawing/2014/main" id="{58C28BE2-1C54-6312-2FCC-A35C76309F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93" y="5510760"/>
            <a:ext cx="2660801" cy="1347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6208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EE7F5-8620-C84C-54AD-1045A911FF20}"/>
              </a:ext>
            </a:extLst>
          </p:cNvPr>
          <p:cNvSpPr>
            <a:spLocks noGrp="1"/>
          </p:cNvSpPr>
          <p:nvPr>
            <p:ph type="title"/>
          </p:nvPr>
        </p:nvSpPr>
        <p:spPr>
          <a:xfrm>
            <a:off x="634168" y="365125"/>
            <a:ext cx="10515600" cy="1325563"/>
          </a:xfrm>
        </p:spPr>
        <p:txBody>
          <a:bodyPr/>
          <a:lstStyle/>
          <a:p>
            <a:r>
              <a:rPr lang="en-US" dirty="0">
                <a:highlight>
                  <a:srgbClr val="FFFF00"/>
                </a:highlight>
                <a:latin typeface="Franklin Gothic Medium" panose="020B0603020102020204" pitchFamily="34" charset="0"/>
              </a:rPr>
              <a:t>Scientific Use Cases</a:t>
            </a:r>
          </a:p>
        </p:txBody>
      </p:sp>
      <p:pic>
        <p:nvPicPr>
          <p:cNvPr id="5" name="Content Placeholder 4" descr="A screenshot of a computer&#10;&#10;Description automatically generated">
            <a:extLst>
              <a:ext uri="{FF2B5EF4-FFF2-40B4-BE49-F238E27FC236}">
                <a16:creationId xmlns:a16="http://schemas.microsoft.com/office/drawing/2014/main" id="{4D302E31-7E9B-106C-6E26-2EFC2392E41B}"/>
              </a:ext>
            </a:extLst>
          </p:cNvPr>
          <p:cNvPicPr>
            <a:picLocks noGrp="1" noChangeAspect="1"/>
          </p:cNvPicPr>
          <p:nvPr>
            <p:ph idx="1"/>
          </p:nvPr>
        </p:nvPicPr>
        <p:blipFill>
          <a:blip r:embed="rId3"/>
          <a:srcRect b="38115"/>
          <a:stretch/>
        </p:blipFill>
        <p:spPr>
          <a:xfrm>
            <a:off x="5892801" y="4038060"/>
            <a:ext cx="5607611" cy="2454815"/>
          </a:xfrm>
          <a:ln>
            <a:solidFill>
              <a:schemeClr val="tx1"/>
            </a:solidFill>
          </a:ln>
        </p:spPr>
      </p:pic>
      <p:pic>
        <p:nvPicPr>
          <p:cNvPr id="7" name="Picture 6" descr="A screenshot of a web page&#10;&#10;Description automatically generated">
            <a:extLst>
              <a:ext uri="{FF2B5EF4-FFF2-40B4-BE49-F238E27FC236}">
                <a16:creationId xmlns:a16="http://schemas.microsoft.com/office/drawing/2014/main" id="{EE1FCC13-5972-D5BF-5299-BA2CEF67E24E}"/>
              </a:ext>
            </a:extLst>
          </p:cNvPr>
          <p:cNvPicPr>
            <a:picLocks noChangeAspect="1"/>
          </p:cNvPicPr>
          <p:nvPr/>
        </p:nvPicPr>
        <p:blipFill>
          <a:blip r:embed="rId4"/>
          <a:stretch>
            <a:fillRect/>
          </a:stretch>
        </p:blipFill>
        <p:spPr>
          <a:xfrm>
            <a:off x="634168" y="2012726"/>
            <a:ext cx="5111557" cy="4050668"/>
          </a:xfrm>
          <a:prstGeom prst="rect">
            <a:avLst/>
          </a:prstGeom>
          <a:ln>
            <a:solidFill>
              <a:schemeClr val="tx1"/>
            </a:solidFill>
          </a:ln>
        </p:spPr>
      </p:pic>
      <p:pic>
        <p:nvPicPr>
          <p:cNvPr id="9" name="Picture 8" descr="A screenshot of a web page&#10;&#10;Description automatically generated">
            <a:extLst>
              <a:ext uri="{FF2B5EF4-FFF2-40B4-BE49-F238E27FC236}">
                <a16:creationId xmlns:a16="http://schemas.microsoft.com/office/drawing/2014/main" id="{E0FCCBFE-1027-392A-4866-FB029BB6CB23}"/>
              </a:ext>
            </a:extLst>
          </p:cNvPr>
          <p:cNvPicPr>
            <a:picLocks noChangeAspect="1"/>
          </p:cNvPicPr>
          <p:nvPr/>
        </p:nvPicPr>
        <p:blipFill>
          <a:blip r:embed="rId5"/>
          <a:srcRect r="3411" b="21116"/>
          <a:stretch/>
        </p:blipFill>
        <p:spPr>
          <a:xfrm>
            <a:off x="5892802" y="274562"/>
            <a:ext cx="6084340" cy="3476326"/>
          </a:xfrm>
          <a:prstGeom prst="rect">
            <a:avLst/>
          </a:prstGeom>
          <a:ln>
            <a:solidFill>
              <a:schemeClr val="tx1"/>
            </a:solidFill>
          </a:ln>
        </p:spPr>
      </p:pic>
    </p:spTree>
    <p:extLst>
      <p:ext uri="{BB962C8B-B14F-4D97-AF65-F5344CB8AC3E}">
        <p14:creationId xmlns:p14="http://schemas.microsoft.com/office/powerpoint/2010/main" val="3853685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E4E8C-1992-16CC-8DA2-C3CBE4A55DD4}"/>
              </a:ext>
            </a:extLst>
          </p:cNvPr>
          <p:cNvSpPr>
            <a:spLocks noGrp="1"/>
          </p:cNvSpPr>
          <p:nvPr>
            <p:ph type="title"/>
          </p:nvPr>
        </p:nvSpPr>
        <p:spPr/>
        <p:txBody>
          <a:bodyPr/>
          <a:lstStyle/>
          <a:p>
            <a:r>
              <a:rPr lang="en-US" dirty="0"/>
              <a:t>eBird</a:t>
            </a:r>
          </a:p>
        </p:txBody>
      </p:sp>
      <p:pic>
        <p:nvPicPr>
          <p:cNvPr id="7170" name="Picture 2" descr="A few thoughts on using eBird (for people who've never used eBird)">
            <a:extLst>
              <a:ext uri="{FF2B5EF4-FFF2-40B4-BE49-F238E27FC236}">
                <a16:creationId xmlns:a16="http://schemas.microsoft.com/office/drawing/2014/main" id="{CD771296-495D-7A95-94F8-F49A0E525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07" r="53634" b="1207"/>
          <a:stretch/>
        </p:blipFill>
        <p:spPr bwMode="auto">
          <a:xfrm>
            <a:off x="0" y="101222"/>
            <a:ext cx="4137285" cy="662565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 few thoughts on using eBird (for people who've never used eBird)">
            <a:extLst>
              <a:ext uri="{FF2B5EF4-FFF2-40B4-BE49-F238E27FC236}">
                <a16:creationId xmlns:a16="http://schemas.microsoft.com/office/drawing/2014/main" id="{741187C4-478C-713D-EA59-3C92CB0800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745" r="3237"/>
          <a:stretch/>
        </p:blipFill>
        <p:spPr bwMode="auto">
          <a:xfrm>
            <a:off x="4085444" y="131125"/>
            <a:ext cx="3660098" cy="662565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5CC1B82-2ED0-0D1C-1E6C-16EF61DAC06D}"/>
              </a:ext>
            </a:extLst>
          </p:cNvPr>
          <p:cNvSpPr txBox="1"/>
          <p:nvPr/>
        </p:nvSpPr>
        <p:spPr>
          <a:xfrm>
            <a:off x="7764905" y="1027906"/>
            <a:ext cx="4002373" cy="4832092"/>
          </a:xfrm>
          <a:prstGeom prst="rect">
            <a:avLst/>
          </a:prstGeom>
          <a:noFill/>
        </p:spPr>
        <p:txBody>
          <a:bodyPr wrap="square" rtlCol="0">
            <a:spAutoFit/>
          </a:bodyPr>
          <a:lstStyle/>
          <a:p>
            <a:pPr marL="285750" indent="-285750">
              <a:buFont typeface="Arial" panose="020B0604020202020204" pitchFamily="34" charset="0"/>
              <a:buChar char="•"/>
            </a:pPr>
            <a:r>
              <a:rPr lang="en-US" sz="2800" dirty="0"/>
              <a:t>Widely used global database of bird observations </a:t>
            </a:r>
          </a:p>
          <a:p>
            <a:endParaRPr lang="en-US" sz="2800" dirty="0"/>
          </a:p>
          <a:p>
            <a:pPr marL="285750" indent="-285750">
              <a:buFont typeface="Arial" panose="020B0604020202020204" pitchFamily="34" charset="0"/>
              <a:buChar char="•"/>
            </a:pPr>
            <a:r>
              <a:rPr lang="en-US" sz="2800" dirty="0"/>
              <a:t>Updated daily </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Moderated / anomalies checked (but still liable to bias)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Data in matrix format</a:t>
            </a:r>
          </a:p>
        </p:txBody>
      </p:sp>
    </p:spTree>
    <p:extLst>
      <p:ext uri="{BB962C8B-B14F-4D97-AF65-F5344CB8AC3E}">
        <p14:creationId xmlns:p14="http://schemas.microsoft.com/office/powerpoint/2010/main" val="3152631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410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E51002-1BA7-6D19-046C-848939F0651D}"/>
              </a:ext>
            </a:extLst>
          </p:cNvPr>
          <p:cNvSpPr>
            <a:spLocks noGrp="1"/>
          </p:cNvSpPr>
          <p:nvPr>
            <p:ph type="title"/>
          </p:nvPr>
        </p:nvSpPr>
        <p:spPr>
          <a:xfrm>
            <a:off x="630274" y="651752"/>
            <a:ext cx="11210925" cy="744836"/>
          </a:xfrm>
        </p:spPr>
        <p:txBody>
          <a:bodyPr vert="horz" lIns="91440" tIns="45720" rIns="91440" bIns="45720" rtlCol="0" anchor="ctr">
            <a:normAutofit/>
          </a:bodyPr>
          <a:lstStyle/>
          <a:p>
            <a:pPr algn="ctr"/>
            <a:r>
              <a:rPr lang="en-US" sz="3200" kern="1200" dirty="0">
                <a:solidFill>
                  <a:schemeClr val="bg1"/>
                </a:solidFill>
                <a:latin typeface="Franklin Gothic Medium" panose="020B0603020102020204" pitchFamily="34" charset="0"/>
              </a:rPr>
              <a:t>Example ecology use case</a:t>
            </a:r>
          </a:p>
        </p:txBody>
      </p:sp>
      <p:pic>
        <p:nvPicPr>
          <p:cNvPr id="4098" name="Picture 2">
            <a:extLst>
              <a:ext uri="{FF2B5EF4-FFF2-40B4-BE49-F238E27FC236}">
                <a16:creationId xmlns:a16="http://schemas.microsoft.com/office/drawing/2014/main" id="{0FF6AC0B-055D-1C75-3E58-97F81D79704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45255" y="1388303"/>
            <a:ext cx="9446434" cy="5313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648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E0992-DE38-2172-5F5D-1D90357F74DE}"/>
              </a:ext>
            </a:extLst>
          </p:cNvPr>
          <p:cNvSpPr>
            <a:spLocks noGrp="1"/>
          </p:cNvSpPr>
          <p:nvPr>
            <p:ph type="title"/>
          </p:nvPr>
        </p:nvSpPr>
        <p:spPr/>
        <p:txBody>
          <a:bodyPr/>
          <a:lstStyle/>
          <a:p>
            <a:r>
              <a:rPr lang="en-US" dirty="0" err="1">
                <a:highlight>
                  <a:srgbClr val="FFFF00"/>
                </a:highlight>
                <a:latin typeface="Franklin Gothic Medium" panose="020B0603020102020204" pitchFamily="34" charset="0"/>
              </a:rPr>
              <a:t>LangChain</a:t>
            </a:r>
            <a:r>
              <a:rPr lang="en-US" dirty="0">
                <a:highlight>
                  <a:srgbClr val="FFFF00"/>
                </a:highlight>
                <a:latin typeface="Franklin Gothic Medium" panose="020B0603020102020204" pitchFamily="34" charset="0"/>
              </a:rPr>
              <a:t> </a:t>
            </a:r>
          </a:p>
        </p:txBody>
      </p:sp>
      <p:pic>
        <p:nvPicPr>
          <p:cNvPr id="11266" name="Picture 2">
            <a:extLst>
              <a:ext uri="{FF2B5EF4-FFF2-40B4-BE49-F238E27FC236}">
                <a16:creationId xmlns:a16="http://schemas.microsoft.com/office/drawing/2014/main" id="{F597295B-CB10-0881-4B0D-DDB63451E9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4378" y="4555466"/>
            <a:ext cx="2870817" cy="133506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 few thoughts on using eBird (for people who've never used eBird)">
            <a:extLst>
              <a:ext uri="{FF2B5EF4-FFF2-40B4-BE49-F238E27FC236}">
                <a16:creationId xmlns:a16="http://schemas.microsoft.com/office/drawing/2014/main" id="{5B206395-B8BB-EC1D-2FB5-55F7BA6766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479" r="53634" b="64764"/>
          <a:stretch/>
        </p:blipFill>
        <p:spPr bwMode="auto">
          <a:xfrm>
            <a:off x="4997397" y="4317031"/>
            <a:ext cx="1021309" cy="404927"/>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ular Callout 4">
            <a:extLst>
              <a:ext uri="{FF2B5EF4-FFF2-40B4-BE49-F238E27FC236}">
                <a16:creationId xmlns:a16="http://schemas.microsoft.com/office/drawing/2014/main" id="{2CF8DF03-1FE7-039F-BC73-F8BD535ACBC1}"/>
              </a:ext>
            </a:extLst>
          </p:cNvPr>
          <p:cNvSpPr/>
          <p:nvPr/>
        </p:nvSpPr>
        <p:spPr>
          <a:xfrm>
            <a:off x="353181" y="1576934"/>
            <a:ext cx="3147934" cy="1443271"/>
          </a:xfrm>
          <a:prstGeom prst="wedgeRoundRectCallout">
            <a:avLst/>
          </a:prstGeom>
          <a:solidFill>
            <a:schemeClr val="accent3">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User query</a:t>
            </a:r>
          </a:p>
        </p:txBody>
      </p:sp>
      <p:sp>
        <p:nvSpPr>
          <p:cNvPr id="6" name="Rounded Rectangular Callout 5">
            <a:extLst>
              <a:ext uri="{FF2B5EF4-FFF2-40B4-BE49-F238E27FC236}">
                <a16:creationId xmlns:a16="http://schemas.microsoft.com/office/drawing/2014/main" id="{6DC17917-0E7D-9F16-1775-61406AF3A9FC}"/>
              </a:ext>
            </a:extLst>
          </p:cNvPr>
          <p:cNvSpPr/>
          <p:nvPr/>
        </p:nvSpPr>
        <p:spPr>
          <a:xfrm>
            <a:off x="8898849" y="5222997"/>
            <a:ext cx="3147934" cy="1443271"/>
          </a:xfrm>
          <a:prstGeom prst="wedgeRoundRectCallout">
            <a:avLst/>
          </a:prstGeom>
          <a:solidFill>
            <a:schemeClr val="accent3">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Chatbot response</a:t>
            </a:r>
          </a:p>
        </p:txBody>
      </p:sp>
      <p:sp>
        <p:nvSpPr>
          <p:cNvPr id="7" name="TextBox 6">
            <a:extLst>
              <a:ext uri="{FF2B5EF4-FFF2-40B4-BE49-F238E27FC236}">
                <a16:creationId xmlns:a16="http://schemas.microsoft.com/office/drawing/2014/main" id="{ECE4F97E-D5AC-3AEB-0857-A39FED9C3F1C}"/>
              </a:ext>
            </a:extLst>
          </p:cNvPr>
          <p:cNvSpPr txBox="1"/>
          <p:nvPr/>
        </p:nvSpPr>
        <p:spPr>
          <a:xfrm rot="20253555">
            <a:off x="4268320" y="3058454"/>
            <a:ext cx="2479461" cy="461665"/>
          </a:xfrm>
          <a:prstGeom prst="rect">
            <a:avLst/>
          </a:prstGeom>
          <a:noFill/>
        </p:spPr>
        <p:txBody>
          <a:bodyPr wrap="none" rtlCol="0">
            <a:spAutoFit/>
          </a:bodyPr>
          <a:lstStyle/>
          <a:p>
            <a:r>
              <a:rPr lang="en-US" sz="2400" b="1" dirty="0">
                <a:highlight>
                  <a:srgbClr val="FFFF00"/>
                </a:highlight>
              </a:rPr>
              <a:t>Helpful prompts</a:t>
            </a:r>
          </a:p>
        </p:txBody>
      </p:sp>
      <p:pic>
        <p:nvPicPr>
          <p:cNvPr id="11268" name="Picture 4">
            <a:extLst>
              <a:ext uri="{FF2B5EF4-FFF2-40B4-BE49-F238E27FC236}">
                <a16:creationId xmlns:a16="http://schemas.microsoft.com/office/drawing/2014/main" id="{71859BD8-E10D-433A-07F1-2326A8E544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798" y="3520119"/>
            <a:ext cx="2373443" cy="642807"/>
          </a:xfrm>
          <a:prstGeom prst="rect">
            <a:avLst/>
          </a:prstGeom>
          <a:noFill/>
          <a:extLst>
            <a:ext uri="{909E8E84-426E-40DD-AFC4-6F175D3DCCD1}">
              <a14:hiddenFill xmlns:a14="http://schemas.microsoft.com/office/drawing/2010/main">
                <a:solidFill>
                  <a:srgbClr val="FFFFFF"/>
                </a:solidFill>
              </a14:hiddenFill>
            </a:ext>
          </a:extLst>
        </p:spPr>
      </p:pic>
      <p:sp>
        <p:nvSpPr>
          <p:cNvPr id="8" name="Cloud 7">
            <a:extLst>
              <a:ext uri="{FF2B5EF4-FFF2-40B4-BE49-F238E27FC236}">
                <a16:creationId xmlns:a16="http://schemas.microsoft.com/office/drawing/2014/main" id="{90B2CD9C-7204-2132-2B16-A0E21FDF94B1}"/>
              </a:ext>
            </a:extLst>
          </p:cNvPr>
          <p:cNvSpPr/>
          <p:nvPr/>
        </p:nvSpPr>
        <p:spPr>
          <a:xfrm>
            <a:off x="2978046" y="2154892"/>
            <a:ext cx="6235908" cy="4511376"/>
          </a:xfrm>
          <a:prstGeom prst="cloud">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EC2B83A-D0FE-7774-7F46-CF141A9E01AA}"/>
              </a:ext>
            </a:extLst>
          </p:cNvPr>
          <p:cNvSpPr txBox="1"/>
          <p:nvPr/>
        </p:nvSpPr>
        <p:spPr>
          <a:xfrm rot="1001552">
            <a:off x="6613969" y="4830779"/>
            <a:ext cx="918265" cy="461665"/>
          </a:xfrm>
          <a:prstGeom prst="rect">
            <a:avLst/>
          </a:prstGeom>
          <a:noFill/>
        </p:spPr>
        <p:txBody>
          <a:bodyPr wrap="none" rtlCol="0">
            <a:spAutoFit/>
          </a:bodyPr>
          <a:lstStyle/>
          <a:p>
            <a:r>
              <a:rPr lang="en-US" sz="2400" b="1" dirty="0">
                <a:highlight>
                  <a:srgbClr val="FFFF00"/>
                </a:highlight>
              </a:rPr>
              <a:t>Tools</a:t>
            </a:r>
          </a:p>
        </p:txBody>
      </p:sp>
      <p:pic>
        <p:nvPicPr>
          <p:cNvPr id="11270" name="Picture 6" descr="NuGet Gallery | LangChain 0.15.2">
            <a:extLst>
              <a:ext uri="{FF2B5EF4-FFF2-40B4-BE49-F238E27FC236}">
                <a16:creationId xmlns:a16="http://schemas.microsoft.com/office/drawing/2014/main" id="{1F645098-FA53-89DF-D6AA-46195B9C3BE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5081" b="24224"/>
          <a:stretch/>
        </p:blipFill>
        <p:spPr bwMode="auto">
          <a:xfrm>
            <a:off x="9044066" y="126690"/>
            <a:ext cx="2857500" cy="144861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2CE06CF-F772-C0CE-463E-9D3B6994D2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6778" y="4707866"/>
            <a:ext cx="2870817" cy="1335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453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68E8D-3163-4C5E-B268-2FD34EA252C2}"/>
              </a:ext>
            </a:extLst>
          </p:cNvPr>
          <p:cNvSpPr>
            <a:spLocks noGrp="1"/>
          </p:cNvSpPr>
          <p:nvPr>
            <p:ph type="title"/>
          </p:nvPr>
        </p:nvSpPr>
        <p:spPr>
          <a:xfrm>
            <a:off x="838200" y="168671"/>
            <a:ext cx="10515600" cy="1325563"/>
          </a:xfrm>
        </p:spPr>
        <p:txBody>
          <a:bodyPr/>
          <a:lstStyle/>
          <a:p>
            <a:r>
              <a:rPr lang="en-US" dirty="0">
                <a:highlight>
                  <a:srgbClr val="FFFF00"/>
                </a:highlight>
                <a:latin typeface="Franklin Gothic Medium" panose="020B0603020102020204" pitchFamily="34" charset="0"/>
              </a:rPr>
              <a:t>Prompt Engineering </a:t>
            </a:r>
          </a:p>
        </p:txBody>
      </p:sp>
      <p:graphicFrame>
        <p:nvGraphicFramePr>
          <p:cNvPr id="5" name="Content Placeholder 4">
            <a:extLst>
              <a:ext uri="{FF2B5EF4-FFF2-40B4-BE49-F238E27FC236}">
                <a16:creationId xmlns:a16="http://schemas.microsoft.com/office/drawing/2014/main" id="{B3F76AB7-2296-0237-3CCC-6447616B6E6C}"/>
              </a:ext>
            </a:extLst>
          </p:cNvPr>
          <p:cNvGraphicFramePr>
            <a:graphicFrameLocks noGrp="1"/>
          </p:cNvGraphicFramePr>
          <p:nvPr>
            <p:ph idx="1"/>
            <p:extLst>
              <p:ext uri="{D42A27DB-BD31-4B8C-83A1-F6EECF244321}">
                <p14:modId xmlns:p14="http://schemas.microsoft.com/office/powerpoint/2010/main" val="2237964738"/>
              </p:ext>
            </p:extLst>
          </p:nvPr>
        </p:nvGraphicFramePr>
        <p:xfrm>
          <a:off x="838200" y="1230401"/>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1">
            <a:extLst>
              <a:ext uri="{FF2B5EF4-FFF2-40B4-BE49-F238E27FC236}">
                <a16:creationId xmlns:a16="http://schemas.microsoft.com/office/drawing/2014/main" id="{8BB2A629-603C-B196-91C5-6236647C9E9B}"/>
              </a:ext>
            </a:extLst>
          </p:cNvPr>
          <p:cNvSpPr txBox="1">
            <a:spLocks/>
          </p:cNvSpPr>
          <p:nvPr/>
        </p:nvSpPr>
        <p:spPr>
          <a:xfrm>
            <a:off x="838200" y="99714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i="1" dirty="0">
                <a:latin typeface="Bradley Hand" pitchFamily="2" charset="77"/>
              </a:rPr>
              <a:t>Or “teaching a </a:t>
            </a:r>
            <a:r>
              <a:rPr lang="en-US" i="1" dirty="0" err="1">
                <a:latin typeface="Bradley Hand" pitchFamily="2" charset="77"/>
              </a:rPr>
              <a:t>birdbot</a:t>
            </a:r>
            <a:r>
              <a:rPr lang="en-US" i="1" dirty="0">
                <a:latin typeface="Bradley Hand" pitchFamily="2" charset="77"/>
              </a:rPr>
              <a:t> to tell the truth”</a:t>
            </a:r>
          </a:p>
        </p:txBody>
      </p:sp>
      <p:pic>
        <p:nvPicPr>
          <p:cNvPr id="9" name="Picture 8" descr="A close-up of a code&#10;&#10;Description automatically generated">
            <a:extLst>
              <a:ext uri="{FF2B5EF4-FFF2-40B4-BE49-F238E27FC236}">
                <a16:creationId xmlns:a16="http://schemas.microsoft.com/office/drawing/2014/main" id="{E0484C4D-E293-2C18-0D64-89F73914D6C4}"/>
              </a:ext>
            </a:extLst>
          </p:cNvPr>
          <p:cNvPicPr>
            <a:picLocks noChangeAspect="1"/>
          </p:cNvPicPr>
          <p:nvPr/>
        </p:nvPicPr>
        <p:blipFill>
          <a:blip r:embed="rId8"/>
          <a:stretch>
            <a:fillRect/>
          </a:stretch>
        </p:blipFill>
        <p:spPr>
          <a:xfrm>
            <a:off x="1376029" y="3406070"/>
            <a:ext cx="2209800" cy="838200"/>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A708F0A8-40BD-E905-03F2-D027864452F0}"/>
              </a:ext>
            </a:extLst>
          </p:cNvPr>
          <p:cNvPicPr>
            <a:picLocks noChangeAspect="1"/>
          </p:cNvPicPr>
          <p:nvPr/>
        </p:nvPicPr>
        <p:blipFill>
          <a:blip r:embed="rId9"/>
          <a:stretch>
            <a:fillRect/>
          </a:stretch>
        </p:blipFill>
        <p:spPr>
          <a:xfrm>
            <a:off x="4950989" y="3406070"/>
            <a:ext cx="2290022" cy="688258"/>
          </a:xfrm>
          <a:prstGeom prst="rect">
            <a:avLst/>
          </a:prstGeom>
        </p:spPr>
      </p:pic>
      <p:pic>
        <p:nvPicPr>
          <p:cNvPr id="15" name="Picture 14" descr="A close up of words&#10;&#10;Description automatically generated">
            <a:extLst>
              <a:ext uri="{FF2B5EF4-FFF2-40B4-BE49-F238E27FC236}">
                <a16:creationId xmlns:a16="http://schemas.microsoft.com/office/drawing/2014/main" id="{7E2807DD-1343-8150-519A-6DAC88BBA102}"/>
              </a:ext>
            </a:extLst>
          </p:cNvPr>
          <p:cNvPicPr>
            <a:picLocks noChangeAspect="1"/>
          </p:cNvPicPr>
          <p:nvPr/>
        </p:nvPicPr>
        <p:blipFill>
          <a:blip r:embed="rId10"/>
          <a:stretch>
            <a:fillRect/>
          </a:stretch>
        </p:blipFill>
        <p:spPr>
          <a:xfrm>
            <a:off x="8606171" y="3406070"/>
            <a:ext cx="2747629" cy="497190"/>
          </a:xfrm>
          <a:prstGeom prst="rect">
            <a:avLst/>
          </a:prstGeom>
        </p:spPr>
      </p:pic>
      <p:sp>
        <p:nvSpPr>
          <p:cNvPr id="16" name="TextBox 15">
            <a:extLst>
              <a:ext uri="{FF2B5EF4-FFF2-40B4-BE49-F238E27FC236}">
                <a16:creationId xmlns:a16="http://schemas.microsoft.com/office/drawing/2014/main" id="{7B20008F-C15B-8CA3-AF86-532948EF41B5}"/>
              </a:ext>
            </a:extLst>
          </p:cNvPr>
          <p:cNvSpPr txBox="1"/>
          <p:nvPr/>
        </p:nvSpPr>
        <p:spPr>
          <a:xfrm>
            <a:off x="1057981" y="5104685"/>
            <a:ext cx="10076038" cy="954107"/>
          </a:xfrm>
          <a:prstGeom prst="rect">
            <a:avLst/>
          </a:prstGeom>
          <a:noFill/>
        </p:spPr>
        <p:txBody>
          <a:bodyPr wrap="square" rtlCol="0">
            <a:spAutoFit/>
          </a:bodyPr>
          <a:lstStyle/>
          <a:p>
            <a:pPr algn="ctr"/>
            <a:r>
              <a:rPr lang="en-US" sz="2800" dirty="0"/>
              <a:t>Helping the chatbot define the task, </a:t>
            </a:r>
            <a:r>
              <a:rPr lang="en-US" sz="2800" dirty="0" err="1"/>
              <a:t>recognise</a:t>
            </a:r>
            <a:r>
              <a:rPr lang="en-US" sz="2800" dirty="0"/>
              <a:t> the inputs, and tackle the questions using a framework.</a:t>
            </a:r>
          </a:p>
        </p:txBody>
      </p:sp>
    </p:spTree>
    <p:extLst>
      <p:ext uri="{BB962C8B-B14F-4D97-AF65-F5344CB8AC3E}">
        <p14:creationId xmlns:p14="http://schemas.microsoft.com/office/powerpoint/2010/main" val="2723336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79890-B57F-6302-6381-31E58145839C}"/>
              </a:ext>
            </a:extLst>
          </p:cNvPr>
          <p:cNvSpPr>
            <a:spLocks noGrp="1"/>
          </p:cNvSpPr>
          <p:nvPr>
            <p:ph type="title"/>
          </p:nvPr>
        </p:nvSpPr>
        <p:spPr/>
        <p:txBody>
          <a:bodyPr/>
          <a:lstStyle/>
          <a:p>
            <a:endParaRPr lang="en-US"/>
          </a:p>
        </p:txBody>
      </p:sp>
      <p:sp>
        <p:nvSpPr>
          <p:cNvPr id="4" name="Title 1">
            <a:extLst>
              <a:ext uri="{FF2B5EF4-FFF2-40B4-BE49-F238E27FC236}">
                <a16:creationId xmlns:a16="http://schemas.microsoft.com/office/drawing/2014/main" id="{5E24C52E-2CC0-DFE9-6256-1EE293F0C628}"/>
              </a:ext>
            </a:extLst>
          </p:cNvPr>
          <p:cNvSpPr txBox="1">
            <a:spLocks/>
          </p:cNvSpPr>
          <p:nvPr/>
        </p:nvSpPr>
        <p:spPr>
          <a:xfrm>
            <a:off x="838200" y="16867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highlight>
                  <a:srgbClr val="FFFF00"/>
                </a:highlight>
                <a:latin typeface="Franklin Gothic Medium" panose="020B0603020102020204" pitchFamily="34" charset="0"/>
              </a:rPr>
              <a:t>Iterative model improvements</a:t>
            </a:r>
          </a:p>
        </p:txBody>
      </p:sp>
      <p:pic>
        <p:nvPicPr>
          <p:cNvPr id="13314" name="Picture 2">
            <a:extLst>
              <a:ext uri="{FF2B5EF4-FFF2-40B4-BE49-F238E27FC236}">
                <a16:creationId xmlns:a16="http://schemas.microsoft.com/office/drawing/2014/main" id="{1D40FEC8-FB8C-F456-E42B-39D4A5709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036" y="1259008"/>
            <a:ext cx="10515599" cy="5430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902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29CAD-8B28-6C0C-A960-A94CCCA8D2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0ABF87-B597-CB3C-7D9D-31FDDD5EC5F2}"/>
              </a:ext>
            </a:extLst>
          </p:cNvPr>
          <p:cNvSpPr>
            <a:spLocks noGrp="1"/>
          </p:cNvSpPr>
          <p:nvPr>
            <p:ph idx="1"/>
          </p:nvPr>
        </p:nvSpPr>
        <p:spPr/>
        <p:txBody>
          <a:bodyPr/>
          <a:lstStyle/>
          <a:p>
            <a:endParaRPr lang="en-US"/>
          </a:p>
        </p:txBody>
      </p:sp>
      <p:pic>
        <p:nvPicPr>
          <p:cNvPr id="2050" name="Picture 2">
            <a:extLst>
              <a:ext uri="{FF2B5EF4-FFF2-40B4-BE49-F238E27FC236}">
                <a16:creationId xmlns:a16="http://schemas.microsoft.com/office/drawing/2014/main" id="{12AA8FA3-87E8-570D-D21F-80CBFAF38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34054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1426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31638</TotalTime>
  <Words>805</Words>
  <Application>Microsoft Macintosh PowerPoint</Application>
  <PresentationFormat>Widescreen</PresentationFormat>
  <Paragraphs>91</Paragraphs>
  <Slides>23</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Aptos</vt:lpstr>
      <vt:lpstr>Aptos Display</vt:lpstr>
      <vt:lpstr>Arial</vt:lpstr>
      <vt:lpstr>Bradley Hand</vt:lpstr>
      <vt:lpstr>Franklin Gothic Medium</vt:lpstr>
      <vt:lpstr>Office Theme</vt:lpstr>
      <vt:lpstr>Using Large Language Models to engage with citizen science data</vt:lpstr>
      <vt:lpstr>Large Language Models</vt:lpstr>
      <vt:lpstr>Scientific Use Cases</vt:lpstr>
      <vt:lpstr>eBird</vt:lpstr>
      <vt:lpstr>Example ecology use case</vt:lpstr>
      <vt:lpstr>LangChain </vt:lpstr>
      <vt:lpstr>Prompt Engineering </vt:lpstr>
      <vt:lpstr>PowerPoint Presentation</vt:lpstr>
      <vt:lpstr>PowerPoint Presentation</vt:lpstr>
      <vt:lpstr>PowerPoint Presentation</vt:lpstr>
      <vt:lpstr>PowerPoint Presentation</vt:lpstr>
      <vt:lpstr>PowerPoint Presentation</vt:lpstr>
      <vt:lpstr>A prospective framework</vt:lpstr>
      <vt:lpstr>Multi-agent LangGraph  </vt:lpstr>
      <vt:lpstr>PowerPoint Presentation</vt:lpstr>
      <vt:lpstr>PowerPoint Presentation</vt:lpstr>
      <vt:lpstr>PowerPoint Presentation</vt:lpstr>
      <vt:lpstr>Plotting Data</vt:lpstr>
      <vt:lpstr>Plotting Data</vt:lpstr>
      <vt:lpstr>Plotting Data</vt:lpstr>
      <vt:lpstr>Plotting Data</vt:lpstr>
      <vt:lpstr>Next steps  </vt:lpstr>
      <vt:lpstr>With thanks to: Arianna Salili-James, Sanson Poon, Artur Trebski,David Redding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Elise Gallois</dc:creator>
  <cp:lastModifiedBy>Elise Gallois</cp:lastModifiedBy>
  <cp:revision>36</cp:revision>
  <dcterms:created xsi:type="dcterms:W3CDTF">2024-10-01T10:47:41Z</dcterms:created>
  <dcterms:modified xsi:type="dcterms:W3CDTF">2024-11-25T14:36:43Z</dcterms:modified>
</cp:coreProperties>
</file>